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62" r:id="rId3"/>
    <p:sldId id="349" r:id="rId4"/>
    <p:sldId id="351" r:id="rId5"/>
    <p:sldId id="364" r:id="rId6"/>
    <p:sldId id="356" r:id="rId7"/>
    <p:sldId id="368" r:id="rId8"/>
    <p:sldId id="353" r:id="rId9"/>
    <p:sldId id="357" r:id="rId10"/>
    <p:sldId id="367" r:id="rId11"/>
    <p:sldId id="360" r:id="rId1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1984"/>
    <a:srgbClr val="326195"/>
    <a:srgbClr val="91B0D5"/>
    <a:srgbClr val="D5D10E"/>
    <a:srgbClr val="1D1D1D"/>
    <a:srgbClr val="F15D22"/>
    <a:srgbClr val="58595B"/>
    <a:srgbClr val="7B9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63" autoAdjust="0"/>
    <p:restoredTop sz="71703" autoAdjust="0"/>
  </p:normalViewPr>
  <p:slideViewPr>
    <p:cSldViewPr>
      <p:cViewPr varScale="1">
        <p:scale>
          <a:sx n="89" d="100"/>
          <a:sy n="89" d="100"/>
        </p:scale>
        <p:origin x="225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>
        <p:scale>
          <a:sx n="70" d="100"/>
          <a:sy n="70" d="100"/>
        </p:scale>
        <p:origin x="-2766" y="-10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7864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dirty="0">
                <a:solidFill>
                  <a:srgbClr val="7B93B3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861050" y="0"/>
            <a:ext cx="11477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3E3F4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3517C81-1DD9-4468-AD31-B72824211B8E}" type="datetimeFigureOut">
              <a:rPr lang="en-CA"/>
              <a:pPr>
                <a:defRPr/>
              </a:pPr>
              <a:t>2020-10-15</a:t>
            </a:fld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450013" y="8982075"/>
            <a:ext cx="558800" cy="2921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E3F40"/>
                </a:solidFill>
                <a:latin typeface="Arial" panose="020B0604020202020204" pitchFamily="34" charset="0"/>
              </a:defRPr>
            </a:lvl1pPr>
          </a:lstStyle>
          <a:p>
            <a:fld id="{2DA26D3B-203B-40A0-8777-7E481C7AFDA3}" type="slidenum">
              <a:rPr lang="en-CA" altLang="en-US"/>
              <a:pPr/>
              <a:t>‹#›</a:t>
            </a:fld>
            <a:endParaRPr lang="en-CA" altLang="en-US"/>
          </a:p>
        </p:txBody>
      </p:sp>
      <p:pic>
        <p:nvPicPr>
          <p:cNvPr id="430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25"/>
            <a:ext cx="701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075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64038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b="0" dirty="0">
                <a:solidFill>
                  <a:srgbClr val="7B93B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86438" y="0"/>
            <a:ext cx="12223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EE6EBC6-35C4-4DCE-83D4-84A17A620B3A}" type="datetimeFigureOut">
              <a:rPr lang="en-CA"/>
              <a:pPr>
                <a:defRPr/>
              </a:pPr>
              <a:t>2020-10-15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502150"/>
            <a:ext cx="5607050" cy="4097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523038" y="8815388"/>
            <a:ext cx="485775" cy="46513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58595B"/>
                </a:solidFill>
                <a:latin typeface="Arial" panose="020B0604020202020204" pitchFamily="34" charset="0"/>
              </a:defRPr>
            </a:lvl1pPr>
          </a:lstStyle>
          <a:p>
            <a:fld id="{9D65E77B-3A7D-4BB2-819F-D319DEF80AD6}" type="slidenum">
              <a:rPr lang="en-CA" altLang="en-US"/>
              <a:pPr/>
              <a:t>‹#›</a:t>
            </a:fld>
            <a:endParaRPr lang="en-CA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708025" y="4429125"/>
            <a:ext cx="5594350" cy="0"/>
          </a:xfrm>
          <a:prstGeom prst="line">
            <a:avLst/>
          </a:prstGeom>
          <a:ln w="25400">
            <a:solidFill>
              <a:srgbClr val="7B93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360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alt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22D52BB-994D-464B-B2FF-42B7FAA04C69}" type="slidenum">
              <a:rPr lang="en-CA" altLang="en-US">
                <a:solidFill>
                  <a:srgbClr val="58595B"/>
                </a:solidFill>
                <a:latin typeface="Arial" panose="020B0604020202020204" pitchFamily="34" charset="0"/>
              </a:rPr>
              <a:pPr/>
              <a:t>1</a:t>
            </a:fld>
            <a:endParaRPr lang="en-CA" altLang="en-US">
              <a:solidFill>
                <a:srgbClr val="58595B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284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altLang="en-US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DCF2820-14E4-4BD8-8BAF-419CA9F5725D}" type="slidenum">
              <a:rPr lang="en-CA" altLang="en-US">
                <a:solidFill>
                  <a:srgbClr val="58595B"/>
                </a:solidFill>
                <a:latin typeface="Arial" panose="020B0604020202020204" pitchFamily="34" charset="0"/>
              </a:rPr>
              <a:pPr/>
              <a:t>10</a:t>
            </a:fld>
            <a:endParaRPr lang="en-CA" altLang="en-US">
              <a:solidFill>
                <a:srgbClr val="58595B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781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alt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BF48EAD-39B5-470D-929E-F62C1CE511C7}" type="slidenum">
              <a:rPr lang="en-CA" altLang="en-US">
                <a:solidFill>
                  <a:srgbClr val="58595B"/>
                </a:solidFill>
                <a:latin typeface="Arial" panose="020B0604020202020204" pitchFamily="34" charset="0"/>
              </a:rPr>
              <a:pPr/>
              <a:t>11</a:t>
            </a:fld>
            <a:endParaRPr lang="en-CA" altLang="en-US">
              <a:solidFill>
                <a:srgbClr val="58595B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05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altLang="en-US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DCF2820-14E4-4BD8-8BAF-419CA9F5725D}" type="slidenum">
              <a:rPr lang="en-CA" altLang="en-US">
                <a:solidFill>
                  <a:srgbClr val="58595B"/>
                </a:solidFill>
                <a:latin typeface="Arial" panose="020B0604020202020204" pitchFamily="34" charset="0"/>
              </a:rPr>
              <a:pPr/>
              <a:t>2</a:t>
            </a:fld>
            <a:endParaRPr lang="en-CA" altLang="en-US">
              <a:solidFill>
                <a:srgbClr val="58595B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348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D912054-C643-4D5F-B762-08BBDCEF432C}" type="slidenum">
              <a:rPr lang="en-CA" altLang="en-US">
                <a:solidFill>
                  <a:srgbClr val="58595B"/>
                </a:solidFill>
                <a:latin typeface="Arial" panose="020B0604020202020204" pitchFamily="34" charset="0"/>
              </a:rPr>
              <a:pPr/>
              <a:t>3</a:t>
            </a:fld>
            <a:endParaRPr lang="en-CA" altLang="en-US">
              <a:solidFill>
                <a:srgbClr val="58595B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95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87C8452-3193-4867-901D-FE94755670C9}" type="slidenum">
              <a:rPr lang="en-CA" altLang="en-US">
                <a:solidFill>
                  <a:srgbClr val="58595B"/>
                </a:solidFill>
                <a:latin typeface="Arial" panose="020B0604020202020204" pitchFamily="34" charset="0"/>
              </a:rPr>
              <a:pPr/>
              <a:t>4</a:t>
            </a:fld>
            <a:endParaRPr lang="en-CA" altLang="en-US">
              <a:solidFill>
                <a:srgbClr val="58595B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68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D912054-C643-4D5F-B762-08BBDCEF432C}" type="slidenum">
              <a:rPr lang="en-CA" altLang="en-US">
                <a:solidFill>
                  <a:srgbClr val="58595B"/>
                </a:solidFill>
                <a:latin typeface="Arial" panose="020B0604020202020204" pitchFamily="34" charset="0"/>
              </a:rPr>
              <a:pPr/>
              <a:t>5</a:t>
            </a:fld>
            <a:endParaRPr lang="en-CA" altLang="en-US">
              <a:solidFill>
                <a:srgbClr val="58595B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220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alt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790F8DC-FB8E-4428-B442-C880C0F80148}" type="slidenum">
              <a:rPr lang="en-CA" altLang="en-US">
                <a:solidFill>
                  <a:srgbClr val="58595B"/>
                </a:solidFill>
                <a:latin typeface="Arial" panose="020B0604020202020204" pitchFamily="34" charset="0"/>
              </a:rPr>
              <a:pPr/>
              <a:t>6</a:t>
            </a:fld>
            <a:endParaRPr lang="en-CA" altLang="en-US">
              <a:solidFill>
                <a:srgbClr val="58595B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014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altLang="en-US"/>
          </a:p>
          <a:p>
            <a:pPr>
              <a:spcBef>
                <a:spcPct val="0"/>
              </a:spcBef>
            </a:pPr>
            <a:endParaRPr lang="en-CA" altLang="en-US"/>
          </a:p>
          <a:p>
            <a:pPr>
              <a:spcBef>
                <a:spcPct val="0"/>
              </a:spcBef>
            </a:pPr>
            <a:endParaRPr lang="en-CA" alt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8D5BC69-6DB2-419F-A30C-A07ED343D918}" type="slidenum">
              <a:rPr lang="en-CA" altLang="en-US">
                <a:solidFill>
                  <a:srgbClr val="58595B"/>
                </a:solidFill>
                <a:latin typeface="Arial" panose="020B0604020202020204" pitchFamily="34" charset="0"/>
              </a:rPr>
              <a:pPr/>
              <a:t>7</a:t>
            </a:fld>
            <a:endParaRPr lang="en-CA" altLang="en-US">
              <a:solidFill>
                <a:srgbClr val="58595B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648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altLang="en-US"/>
          </a:p>
          <a:p>
            <a:pPr>
              <a:spcBef>
                <a:spcPct val="0"/>
              </a:spcBef>
            </a:pPr>
            <a:endParaRPr lang="en-CA" altLang="en-US"/>
          </a:p>
          <a:p>
            <a:pPr>
              <a:spcBef>
                <a:spcPct val="0"/>
              </a:spcBef>
            </a:pPr>
            <a:endParaRPr lang="en-CA" alt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8D5BC69-6DB2-419F-A30C-A07ED343D918}" type="slidenum">
              <a:rPr lang="en-CA" altLang="en-US">
                <a:solidFill>
                  <a:srgbClr val="58595B"/>
                </a:solidFill>
                <a:latin typeface="Arial" panose="020B0604020202020204" pitchFamily="34" charset="0"/>
              </a:rPr>
              <a:pPr/>
              <a:t>8</a:t>
            </a:fld>
            <a:endParaRPr lang="en-CA" altLang="en-US">
              <a:solidFill>
                <a:srgbClr val="58595B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330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45B353F-FA70-43F9-8A33-6DF26C84517B}" type="slidenum">
              <a:rPr lang="en-CA" altLang="en-US">
                <a:solidFill>
                  <a:srgbClr val="58595B"/>
                </a:solidFill>
                <a:latin typeface="Arial" panose="020B0604020202020204" pitchFamily="34" charset="0"/>
              </a:rPr>
              <a:pPr/>
              <a:t>9</a:t>
            </a:fld>
            <a:endParaRPr lang="en-CA" altLang="en-US">
              <a:solidFill>
                <a:srgbClr val="58595B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609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07808"/>
            <a:ext cx="7772400" cy="1376908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326195"/>
                </a:solidFill>
                <a:latin typeface="Trebuchet MS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013" y="5085184"/>
            <a:ext cx="7768952" cy="80773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34551960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8313" y="1628775"/>
            <a:ext cx="8218487" cy="41338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DCAA81C6-E924-4C60-BEB9-648DBBF17C69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217186692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rot="5400000">
            <a:off x="2578893" y="3596482"/>
            <a:ext cx="3986213" cy="0"/>
          </a:xfrm>
          <a:prstGeom prst="line">
            <a:avLst/>
          </a:prstGeom>
          <a:ln w="25400">
            <a:solidFill>
              <a:srgbClr val="3261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98903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98903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4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1E15DD4-687E-406D-84E8-0C471FCB6F1C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956395153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468313" y="2420938"/>
            <a:ext cx="4032250" cy="0"/>
          </a:xfrm>
          <a:prstGeom prst="line">
            <a:avLst/>
          </a:prstGeom>
          <a:ln w="25400">
            <a:solidFill>
              <a:srgbClr val="3261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4648200" y="2420938"/>
            <a:ext cx="4032250" cy="0"/>
          </a:xfrm>
          <a:prstGeom prst="line">
            <a:avLst/>
          </a:prstGeom>
          <a:ln w="25400">
            <a:solidFill>
              <a:srgbClr val="3261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81376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64904"/>
            <a:ext cx="4040188" cy="309634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81376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64904"/>
            <a:ext cx="4041775" cy="309634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56C95E-7312-4ED1-87B2-54580AA75F40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02650946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F44BF5-2DA4-4D81-91D4-13C326A271BC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596078110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68313" y="1484312"/>
            <a:ext cx="8207375" cy="648543"/>
          </a:xfrm>
        </p:spPr>
        <p:txBody>
          <a:bodyPr>
            <a:normAutofit/>
          </a:bodyPr>
          <a:lstStyle>
            <a:lvl1pPr marL="0">
              <a:buNone/>
              <a:defRPr sz="2000" b="1" baseline="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42B08DF7-2169-482D-BBC0-6CC80257982C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176877706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F0C37CA-9B89-4212-A433-DD4F6829DDAF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431920912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rot="5400000">
            <a:off x="888207" y="3032919"/>
            <a:ext cx="5256212" cy="0"/>
          </a:xfrm>
          <a:prstGeom prst="line">
            <a:avLst/>
          </a:prstGeom>
          <a:ln w="25400">
            <a:solidFill>
              <a:srgbClr val="3261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931814"/>
          </a:xfrm>
        </p:spPr>
        <p:txBody>
          <a:bodyPr anchor="t">
            <a:no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0" y="273051"/>
            <a:ext cx="4834880" cy="5388197"/>
          </a:xfrm>
        </p:spPr>
        <p:txBody>
          <a:bodyPr>
            <a:normAutofit/>
          </a:bodyPr>
          <a:lstStyle>
            <a:lvl1pPr marL="0">
              <a:buNone/>
              <a:defRPr sz="24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76872"/>
            <a:ext cx="3008313" cy="3384376"/>
          </a:xfrm>
        </p:spPr>
        <p:txBody>
          <a:bodyPr/>
          <a:lstStyle>
            <a:lvl1pPr marL="0" indent="0">
              <a:buNone/>
              <a:defRPr sz="1400">
                <a:solidFill>
                  <a:srgbClr val="58595B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BEEBF4-17E5-4A67-8309-14BFA023071F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702450724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3644900"/>
            <a:ext cx="9144000" cy="2663825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/>
          <a:p>
            <a:pPr lvl="0"/>
            <a:endParaRPr lang="en-CA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921075"/>
            <a:ext cx="7772400" cy="1380133"/>
          </a:xfrm>
        </p:spPr>
        <p:txBody>
          <a:bodyPr anchor="b">
            <a:normAutofit/>
          </a:bodyPr>
          <a:lstStyle>
            <a:lvl1pPr algn="l">
              <a:defRPr sz="36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5373216"/>
            <a:ext cx="7772400" cy="720080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36898" y="6371803"/>
            <a:ext cx="7219478" cy="360362"/>
          </a:xfrm>
        </p:spPr>
        <p:txBody>
          <a:bodyPr>
            <a:noAutofit/>
          </a:bodyPr>
          <a:lstStyle>
            <a:lvl1pPr marL="0">
              <a:buNone/>
              <a:defRPr sz="800" baseline="0">
                <a:solidFill>
                  <a:srgbClr val="58595B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A692EF0A-7FF4-4767-A62A-3FCD06B6021B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913113585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 (sing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979613" y="5065713"/>
            <a:ext cx="5256212" cy="0"/>
          </a:xfrm>
          <a:prstGeom prst="line">
            <a:avLst/>
          </a:prstGeom>
          <a:ln w="25400">
            <a:solidFill>
              <a:srgbClr val="3261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9712" y="1556792"/>
            <a:ext cx="5256584" cy="3384376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9712" y="5157192"/>
            <a:ext cx="5256584" cy="720080"/>
          </a:xfrm>
        </p:spPr>
        <p:txBody>
          <a:bodyPr lIns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979613" y="5948958"/>
            <a:ext cx="5256212" cy="360362"/>
          </a:xfrm>
        </p:spPr>
        <p:txBody>
          <a:bodyPr lIns="0">
            <a:noAutofit/>
          </a:bodyPr>
          <a:lstStyle>
            <a:lvl1pPr marL="0">
              <a:buNone/>
              <a:defRPr sz="800" baseline="0">
                <a:solidFill>
                  <a:srgbClr val="58595B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AA1F93B5-D2E3-4E42-8091-9CAB94F5DB31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002506262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s with Caption (dou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468313" y="5084763"/>
            <a:ext cx="3240087" cy="0"/>
          </a:xfrm>
          <a:prstGeom prst="line">
            <a:avLst/>
          </a:prstGeom>
          <a:ln w="25400">
            <a:solidFill>
              <a:srgbClr val="3261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3937000" y="5084763"/>
            <a:ext cx="3240088" cy="0"/>
          </a:xfrm>
          <a:prstGeom prst="line">
            <a:avLst/>
          </a:prstGeom>
          <a:ln w="25400">
            <a:solidFill>
              <a:srgbClr val="3261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9082" y="1556792"/>
            <a:ext cx="3240360" cy="3384376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5138142"/>
            <a:ext cx="3240360" cy="792088"/>
          </a:xfrm>
        </p:spPr>
        <p:txBody>
          <a:bodyPr lIns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90786" y="6356945"/>
            <a:ext cx="6840289" cy="360362"/>
          </a:xfrm>
        </p:spPr>
        <p:txBody>
          <a:bodyPr lIns="0">
            <a:noAutofit/>
          </a:bodyPr>
          <a:lstStyle>
            <a:lvl1pPr marL="0">
              <a:buNone/>
              <a:defRPr sz="800" baseline="0">
                <a:solidFill>
                  <a:srgbClr val="58595B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4"/>
          </p:nvPr>
        </p:nvSpPr>
        <p:spPr>
          <a:xfrm>
            <a:off x="3923928" y="1556792"/>
            <a:ext cx="3240360" cy="3384376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5"/>
          </p:nvPr>
        </p:nvSpPr>
        <p:spPr>
          <a:xfrm>
            <a:off x="3925119" y="5138142"/>
            <a:ext cx="3240360" cy="792088"/>
          </a:xfrm>
        </p:spPr>
        <p:txBody>
          <a:bodyPr lIns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EA32A63-1E5F-439C-8719-872EF9A4F57B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92278956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489027"/>
            <a:ext cx="7772400" cy="210021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88840"/>
            <a:ext cx="7772400" cy="1500187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A185B8-CBF7-4D5E-9BB9-81D1EA11D977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075474438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1663"/>
            <a:ext cx="91440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1"/>
          </p:nvPr>
        </p:nvSpPr>
        <p:spPr>
          <a:xfrm>
            <a:off x="468313" y="1628775"/>
            <a:ext cx="8207375" cy="4536529"/>
          </a:xfrm>
        </p:spPr>
        <p:txBody>
          <a:bodyPr rtlCol="0">
            <a:normAutofit/>
          </a:bodyPr>
          <a:lstStyle/>
          <a:p>
            <a:pPr lvl="0"/>
            <a:endParaRPr lang="en-CA" noProof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3C636-51F8-4233-9300-F1E056B657C7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794626939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900113" y="836712"/>
            <a:ext cx="7343775" cy="3744416"/>
          </a:xfrm>
        </p:spPr>
        <p:txBody>
          <a:bodyPr anchor="b">
            <a:normAutofit/>
          </a:bodyPr>
          <a:lstStyle>
            <a:lvl1pPr marL="0">
              <a:buNone/>
              <a:defRPr sz="3200" b="0" baseline="0">
                <a:solidFill>
                  <a:srgbClr val="32619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900113" y="4653136"/>
            <a:ext cx="7343775" cy="1080120"/>
          </a:xfrm>
        </p:spPr>
        <p:txBody>
          <a:bodyPr>
            <a:normAutofit/>
          </a:bodyPr>
          <a:lstStyle>
            <a:lvl1pPr marL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C4BC3C48-6415-4F80-9ACD-D09478475669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723258942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900113" y="836712"/>
            <a:ext cx="7343775" cy="1800200"/>
          </a:xfrm>
        </p:spPr>
        <p:txBody>
          <a:bodyPr anchor="b">
            <a:normAutofit/>
          </a:bodyPr>
          <a:lstStyle>
            <a:lvl1pPr marL="0">
              <a:buNone/>
              <a:defRPr sz="2400" b="0" baseline="0">
                <a:solidFill>
                  <a:srgbClr val="32619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900113" y="2742828"/>
            <a:ext cx="7343775" cy="2592288"/>
          </a:xfrm>
        </p:spPr>
        <p:txBody>
          <a:bodyPr>
            <a:noAutofit/>
          </a:bodyPr>
          <a:lstStyle>
            <a:lvl1pPr>
              <a:buNone/>
              <a:defRPr sz="16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99592" y="5445224"/>
            <a:ext cx="7344816" cy="360362"/>
          </a:xfrm>
        </p:spPr>
        <p:txBody>
          <a:bodyPr>
            <a:noAutofit/>
          </a:bodyPr>
          <a:lstStyle>
            <a:lvl1pPr marL="0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E423A003-F974-4D8B-8F00-00105D76CD20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286795745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8"/>
          <p:cNvSpPr txBox="1">
            <a:spLocks noChangeArrowheads="1"/>
          </p:cNvSpPr>
          <p:nvPr userDrawn="1"/>
        </p:nvSpPr>
        <p:spPr bwMode="auto">
          <a:xfrm>
            <a:off x="411163" y="3252788"/>
            <a:ext cx="4648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600">
                <a:solidFill>
                  <a:srgbClr val="326195"/>
                </a:solidFill>
                <a:latin typeface="Arial" panose="020B0604020202020204" pitchFamily="34" charset="0"/>
              </a:rPr>
              <a:t>www.sshrc-crsh.gc.ca</a:t>
            </a:r>
            <a:endParaRPr lang="en-CA" altLang="en-US" sz="3600">
              <a:solidFill>
                <a:srgbClr val="326195"/>
              </a:solidFill>
              <a:latin typeface="Arial" panose="020B0604020202020204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95536" y="1772816"/>
            <a:ext cx="8229600" cy="1143000"/>
          </a:xfrm>
        </p:spPr>
        <p:txBody>
          <a:bodyPr>
            <a:normAutofit/>
          </a:bodyPr>
          <a:lstStyle>
            <a:lvl1pPr>
              <a:defRPr sz="4400">
                <a:solidFill>
                  <a:srgbClr val="1D1D1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34070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: Big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476672"/>
            <a:ext cx="3898776" cy="2533674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B1A63D1-D898-46E1-A07E-12324ECAEAF3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626932391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: Imagi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91E8561-C9CA-45F2-BF0E-6B313B2AAABC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39177709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08050"/>
            <a:ext cx="7596187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3429000"/>
            <a:ext cx="9144000" cy="2736850"/>
          </a:xfrm>
          <a:prstGeom prst="rect">
            <a:avLst/>
          </a:prstGeom>
          <a:solidFill>
            <a:srgbClr val="F15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1560" y="3934618"/>
            <a:ext cx="7921253" cy="1798638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7F7644-DB76-47A5-B3C9-614CAF6529FF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55553541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468313" y="1628775"/>
            <a:ext cx="8218487" cy="4133850"/>
          </a:xfrm>
        </p:spPr>
        <p:txBody>
          <a:bodyPr/>
          <a:lstStyle>
            <a:lvl1pPr marL="514350" indent="-514350">
              <a:buClr>
                <a:srgbClr val="326195"/>
              </a:buClr>
              <a:buFont typeface="+mj-lt"/>
              <a:buAutoNum type="arabicPeriod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466461A5-F740-4FC5-9CD8-9AFD99D2ED8A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00734833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no bullt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8313" y="1628775"/>
            <a:ext cx="8218487" cy="4133850"/>
          </a:xfrm>
        </p:spPr>
        <p:txBody>
          <a:bodyPr/>
          <a:lstStyle>
            <a:lvl1pPr marL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85AC00F2-1DFE-4DB0-BB57-18CD71356CD5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323997233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 (no bullt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8313" y="2204865"/>
            <a:ext cx="8218487" cy="3557760"/>
          </a:xfrm>
        </p:spPr>
        <p:txBody>
          <a:bodyPr/>
          <a:lstStyle>
            <a:lvl1pPr marL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68313" y="1484312"/>
            <a:ext cx="8207375" cy="648543"/>
          </a:xfrm>
        </p:spPr>
        <p:txBody>
          <a:bodyPr>
            <a:normAutofit/>
          </a:bodyPr>
          <a:lstStyle>
            <a:lvl1pPr marL="0">
              <a:buNone/>
              <a:defRPr sz="2000" b="1" baseline="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D565F036-84B7-417A-92A6-1B81BC46F1D4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965660343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 (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8313" y="2204863"/>
            <a:ext cx="8218487" cy="35577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68313" y="1484312"/>
            <a:ext cx="8207375" cy="648543"/>
          </a:xfrm>
        </p:spPr>
        <p:txBody>
          <a:bodyPr>
            <a:normAutofit/>
          </a:bodyPr>
          <a:lstStyle>
            <a:lvl1pPr marL="0">
              <a:buNone/>
              <a:defRPr sz="2000" b="1" baseline="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E0D44D52-4613-4268-A7BB-9C86C55C51CE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99527133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97563"/>
            <a:ext cx="91440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CA" alt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13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CA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7988" y="6356350"/>
            <a:ext cx="6588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8361D6D8-E114-4F53-B4E0-228F886A3579}" type="slidenum">
              <a:rPr lang="en-CA" altLang="en-US"/>
              <a:pPr/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86" r:id="rId2"/>
    <p:sldLayoutId id="2147483698" r:id="rId3"/>
    <p:sldLayoutId id="2147483699" r:id="rId4"/>
    <p:sldLayoutId id="2147483700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701" r:id="rId11"/>
    <p:sldLayoutId id="2147483702" r:id="rId12"/>
    <p:sldLayoutId id="2147483692" r:id="rId13"/>
    <p:sldLayoutId id="2147483693" r:id="rId14"/>
    <p:sldLayoutId id="2147483694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695" r:id="rId21"/>
    <p:sldLayoutId id="2147483696" r:id="rId22"/>
    <p:sldLayoutId id="2147483708" r:id="rId23"/>
  </p:sldLayoutIdLst>
  <p:transition spd="med">
    <p:fade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rgbClr val="326195"/>
          </a:solidFill>
          <a:latin typeface="Trebuchet MS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326195"/>
          </a:solidFill>
          <a:latin typeface="Trebuchet MS" panose="020B0603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326195"/>
          </a:solidFill>
          <a:latin typeface="Trebuchet MS" panose="020B0603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326195"/>
          </a:solidFill>
          <a:latin typeface="Trebuchet MS" panose="020B0603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326195"/>
          </a:solidFill>
          <a:latin typeface="Trebuchet MS" panose="020B0603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326195"/>
          </a:solidFill>
          <a:latin typeface="Trebuchet MS" panose="020B0603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326195"/>
          </a:solidFill>
          <a:latin typeface="Trebuchet MS" panose="020B0603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326195"/>
          </a:solidFill>
          <a:latin typeface="Trebuchet MS" panose="020B0603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326195"/>
          </a:solidFill>
          <a:latin typeface="Trebuchet MS" panose="020B0603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rgbClr val="1D1D1D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rgbClr val="58595B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i="1" kern="1200">
          <a:solidFill>
            <a:srgbClr val="58595B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i="1" kern="1200">
          <a:solidFill>
            <a:srgbClr val="58595B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300" i="1" kern="1200">
          <a:solidFill>
            <a:srgbClr val="58595B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685800" y="3608388"/>
            <a:ext cx="7772400" cy="1376362"/>
          </a:xfrm>
        </p:spPr>
        <p:txBody>
          <a:bodyPr/>
          <a:lstStyle/>
          <a:p>
            <a:pPr algn="ctr"/>
            <a:r>
              <a:rPr lang="en-CA" altLang="en-US" dirty="0"/>
              <a:t>Canada Graduate Scholarship – Master’s (CGS-M)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altLang="en-US" dirty="0"/>
              <a:t>OGS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2AA24B8-200C-49FC-B831-A46AEB526F69}" type="slidenum">
              <a:rPr lang="en-CA" altLang="en-US">
                <a:solidFill>
                  <a:srgbClr val="898989"/>
                </a:solidFill>
                <a:latin typeface="Arial" panose="020B0604020202020204" pitchFamily="34" charset="0"/>
              </a:rPr>
              <a:pPr/>
              <a:t>10</a:t>
            </a:fld>
            <a:endParaRPr lang="en-CA" altLang="en-US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8313" y="1484313"/>
            <a:ext cx="8218487" cy="4133850"/>
          </a:xfrm>
        </p:spPr>
        <p:txBody>
          <a:bodyPr rtlCol="0">
            <a:normAutofit fontScale="92500" lnSpcReduction="10000"/>
          </a:bodyPr>
          <a:lstStyle/>
          <a:p>
            <a:pPr marL="457200" indent="-457200" fontAlgn="auto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Tx/>
              <a:buChar char="-"/>
              <a:defRPr/>
            </a:pPr>
            <a:r>
              <a:rPr lang="en-CA" dirty="0"/>
              <a:t>Award: $10,000-$15,000, 1-2 years</a:t>
            </a:r>
          </a:p>
          <a:p>
            <a:pPr marL="457200" indent="-457200" fontAlgn="auto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Tx/>
              <a:buChar char="-"/>
              <a:defRPr/>
            </a:pPr>
            <a:r>
              <a:rPr lang="en-CA" dirty="0"/>
              <a:t>Provincial funding to support graduate level research studies. </a:t>
            </a:r>
          </a:p>
          <a:p>
            <a:pPr marL="457200" indent="-457200" fontAlgn="auto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Tx/>
              <a:buChar char="-"/>
              <a:defRPr/>
            </a:pPr>
            <a:r>
              <a:rPr lang="en-CA" sz="2400" dirty="0"/>
              <a:t>Program administered via eligible institutions; first point of contact is always the intended graduate program for eligibility and application process. </a:t>
            </a:r>
            <a:endParaRPr lang="en-US" sz="2400" dirty="0"/>
          </a:p>
          <a:p>
            <a:pPr indent="0" fontAlgn="auto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4300" dirty="0"/>
              <a:t>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268413"/>
            <a:ext cx="9144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488390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093D85E-69BE-4E11-87AD-5B097785C089}" type="slidenum">
              <a:rPr lang="en-CA" altLang="en-US">
                <a:solidFill>
                  <a:srgbClr val="898989"/>
                </a:solidFill>
                <a:latin typeface="Arial" panose="020B0604020202020204" pitchFamily="34" charset="0"/>
              </a:rPr>
              <a:pPr/>
              <a:t>11</a:t>
            </a:fld>
            <a:endParaRPr lang="en-CA" altLang="en-US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8313" y="1484313"/>
            <a:ext cx="8218487" cy="4133850"/>
          </a:xfrm>
        </p:spPr>
        <p:txBody>
          <a:bodyPr rtlCol="0">
            <a:normAutofit/>
          </a:bodyPr>
          <a:lstStyle/>
          <a:p>
            <a:pPr indent="0" fontAlgn="auto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4300" dirty="0"/>
              <a:t>Questions?</a:t>
            </a:r>
            <a:endParaRPr lang="en-US" sz="4300" dirty="0">
              <a:solidFill>
                <a:srgbClr val="A3198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268413"/>
            <a:ext cx="9144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altLang="en-US" dirty="0" err="1"/>
              <a:t>Overview</a:t>
            </a:r>
            <a:endParaRPr lang="fr-CA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2AA24B8-200C-49FC-B831-A46AEB526F69}" type="slidenum">
              <a:rPr lang="en-CA" altLang="en-US">
                <a:solidFill>
                  <a:srgbClr val="898989"/>
                </a:solidFill>
                <a:latin typeface="Arial" panose="020B0604020202020204" pitchFamily="34" charset="0"/>
              </a:rPr>
              <a:pPr/>
              <a:t>2</a:t>
            </a:fld>
            <a:endParaRPr lang="en-CA" altLang="en-US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8313" y="1484313"/>
            <a:ext cx="8218487" cy="4133850"/>
          </a:xfrm>
        </p:spPr>
        <p:txBody>
          <a:bodyPr rtlCol="0">
            <a:normAutofit/>
          </a:bodyPr>
          <a:lstStyle/>
          <a:p>
            <a:pPr marL="457200" indent="-457200" fontAlgn="auto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Tx/>
              <a:buChar char="-"/>
              <a:defRPr/>
            </a:pPr>
            <a:r>
              <a:rPr lang="en-CA" dirty="0"/>
              <a:t>Award: $17,500, one year</a:t>
            </a:r>
          </a:p>
          <a:p>
            <a:pPr marL="457200" indent="-457200" fontAlgn="auto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Tx/>
              <a:buChar char="-"/>
              <a:defRPr/>
            </a:pPr>
            <a:r>
              <a:rPr lang="en-CA" dirty="0"/>
              <a:t>Funding supports development of research skills for high-achieving graduate students. </a:t>
            </a:r>
          </a:p>
          <a:p>
            <a:pPr marL="457200" indent="-457200" fontAlgn="auto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Tx/>
              <a:buChar char="-"/>
              <a:defRPr/>
            </a:pPr>
            <a:r>
              <a:rPr lang="en-CA" sz="2400" dirty="0"/>
              <a:t>Part of key Tri-Agency (CIHR, NSERC, SSHRC) federal research funding opportunities in Canada</a:t>
            </a:r>
            <a:endParaRPr lang="en-US" sz="2400" dirty="0"/>
          </a:p>
          <a:p>
            <a:pPr indent="0" fontAlgn="auto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4300" dirty="0"/>
              <a:t>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268413"/>
            <a:ext cx="9144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altLang="en-US" dirty="0"/>
              <a:t>Application </a:t>
            </a:r>
            <a:r>
              <a:rPr lang="fr-CA" altLang="en-US" dirty="0" err="1"/>
              <a:t>Details</a:t>
            </a:r>
            <a:endParaRPr lang="fr-CA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5B4E43F-0378-4A40-B6BF-C3FB4AB2F455}" type="slidenum">
              <a:rPr lang="en-CA" altLang="en-US">
                <a:solidFill>
                  <a:srgbClr val="898989"/>
                </a:solidFill>
                <a:latin typeface="Arial" panose="020B0604020202020204" pitchFamily="34" charset="0"/>
              </a:rPr>
              <a:pPr/>
              <a:t>3</a:t>
            </a:fld>
            <a:endParaRPr lang="en-CA" altLang="en-US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8313" y="1484313"/>
            <a:ext cx="8218487" cy="4133850"/>
          </a:xfrm>
        </p:spPr>
        <p:txBody>
          <a:bodyPr rtlCol="0">
            <a:normAutofit fontScale="55000" lnSpcReduction="20000"/>
          </a:bodyPr>
          <a:lstStyle/>
          <a:p>
            <a:pPr marL="571500" indent="-571500" fontAlgn="auto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Tx/>
              <a:buChar char="-"/>
              <a:defRPr/>
            </a:pPr>
            <a:r>
              <a:rPr lang="en-US" sz="4300" dirty="0"/>
              <a:t>Deadline: varies by institution (Dec 1)</a:t>
            </a:r>
          </a:p>
          <a:p>
            <a:pPr marL="571500" indent="-571500" fontAlgn="auto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Tx/>
              <a:buChar char="-"/>
              <a:defRPr/>
            </a:pPr>
            <a:r>
              <a:rPr lang="en-US" sz="4300" dirty="0"/>
              <a:t>Elements: EDI data, proposal details, research proposal, transcripts, CCV, reference letters (2)</a:t>
            </a:r>
          </a:p>
          <a:p>
            <a:pPr marL="571500" indent="-571500" fontAlgn="auto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Tx/>
              <a:buChar char="-"/>
              <a:defRPr/>
            </a:pPr>
            <a:r>
              <a:rPr lang="en-US" sz="4300" dirty="0"/>
              <a:t>Eligibility: citizenship, program of study, academic minimum</a:t>
            </a:r>
          </a:p>
          <a:p>
            <a:pPr marL="571500" indent="-571500" fontAlgn="auto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Tx/>
              <a:buChar char="-"/>
              <a:defRPr/>
            </a:pPr>
            <a:r>
              <a:rPr lang="en-US" sz="3800" dirty="0"/>
              <a:t>Submission: via intended grad program. </a:t>
            </a:r>
            <a:r>
              <a:rPr lang="en-CA" sz="3800" b="1" dirty="0"/>
              <a:t>The first point of contact is the faculty of graduate studies (or its equivalent) at the institution(s) where you intend to hold the award</a:t>
            </a:r>
            <a:r>
              <a:rPr lang="en-US" sz="3800" dirty="0"/>
              <a:t>.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268413"/>
            <a:ext cx="9144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Evaluation criteria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17C97C7-12CA-4BD9-92EA-924078D0BE9B}" type="slidenum">
              <a:rPr lang="en-CA" altLang="en-US">
                <a:solidFill>
                  <a:srgbClr val="898989"/>
                </a:solidFill>
                <a:latin typeface="Arial" panose="020B0604020202020204" pitchFamily="34" charset="0"/>
              </a:rPr>
              <a:pPr/>
              <a:t>4</a:t>
            </a:fld>
            <a:endParaRPr lang="en-CA" altLang="en-US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8313" y="1484313"/>
            <a:ext cx="8218487" cy="4133850"/>
          </a:xfrm>
        </p:spPr>
        <p:txBody>
          <a:bodyPr rtlCol="0">
            <a:normAutofit fontScale="70000" lnSpcReduction="20000"/>
          </a:bodyPr>
          <a:lstStyle/>
          <a:p>
            <a:pPr marL="342900" fontAlgn="auto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4300" b="1" dirty="0">
                <a:solidFill>
                  <a:srgbClr val="A31984"/>
                </a:solidFill>
              </a:rPr>
              <a:t>Academic Excellence (50%): </a:t>
            </a:r>
            <a:r>
              <a:rPr lang="en-US" sz="4300" dirty="0"/>
              <a:t> academic record, scholarships and awards</a:t>
            </a:r>
          </a:p>
          <a:p>
            <a:pPr marL="342900" fontAlgn="auto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4300" b="1" dirty="0">
                <a:solidFill>
                  <a:srgbClr val="A31984"/>
                </a:solidFill>
              </a:rPr>
              <a:t>Research Potential (30%): </a:t>
            </a:r>
            <a:r>
              <a:rPr lang="en-US" sz="4300" dirty="0"/>
              <a:t>previous research training, proposed research project</a:t>
            </a:r>
          </a:p>
          <a:p>
            <a:pPr marL="342900" fontAlgn="auto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4300" b="1" dirty="0">
                <a:solidFill>
                  <a:srgbClr val="A31984"/>
                </a:solidFill>
              </a:rPr>
              <a:t>Personal Characteristics and Interpersonal Skills (20%): </a:t>
            </a:r>
            <a:r>
              <a:rPr lang="en-US" sz="4300" dirty="0"/>
              <a:t>work and volunteer experience, professionalism</a:t>
            </a:r>
          </a:p>
          <a:p>
            <a:pPr marL="342900" fontAlgn="auto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US" sz="43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268413"/>
            <a:ext cx="9144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altLang="en-US" dirty="0" err="1"/>
              <a:t>Crafting</a:t>
            </a:r>
            <a:r>
              <a:rPr lang="fr-CA" altLang="en-US" dirty="0"/>
              <a:t> a </a:t>
            </a:r>
            <a:r>
              <a:rPr lang="fr-CA" altLang="en-US" dirty="0" err="1"/>
              <a:t>research</a:t>
            </a:r>
            <a:r>
              <a:rPr lang="fr-CA" altLang="en-US" dirty="0"/>
              <a:t> </a:t>
            </a:r>
            <a:r>
              <a:rPr lang="fr-CA" altLang="en-US" dirty="0" err="1"/>
              <a:t>proposal</a:t>
            </a:r>
            <a:endParaRPr lang="fr-CA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5B4E43F-0378-4A40-B6BF-C3FB4AB2F455}" type="slidenum">
              <a:rPr lang="en-CA" altLang="en-US">
                <a:solidFill>
                  <a:srgbClr val="898989"/>
                </a:solidFill>
                <a:latin typeface="Arial" panose="020B0604020202020204" pitchFamily="34" charset="0"/>
              </a:rPr>
              <a:pPr/>
              <a:t>5</a:t>
            </a:fld>
            <a:endParaRPr lang="en-CA" altLang="en-US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8313" y="1484313"/>
            <a:ext cx="8218487" cy="4133850"/>
          </a:xfrm>
        </p:spPr>
        <p:txBody>
          <a:bodyPr rtlCol="0">
            <a:normAutofit fontScale="62500" lnSpcReduction="20000"/>
          </a:bodyPr>
          <a:lstStyle/>
          <a:p>
            <a:pPr marL="571500" indent="-571500" fontAlgn="auto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Tx/>
              <a:buChar char="-"/>
              <a:defRPr/>
            </a:pPr>
            <a:r>
              <a:rPr lang="en-US" sz="4300" dirty="0"/>
              <a:t>Start early.</a:t>
            </a:r>
          </a:p>
          <a:p>
            <a:pPr marL="571500" indent="-571500" fontAlgn="auto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Tx/>
              <a:buChar char="-"/>
              <a:defRPr/>
            </a:pPr>
            <a:r>
              <a:rPr lang="en-US" sz="4300" dirty="0"/>
              <a:t>Build a narrative. The first paragraph is key.</a:t>
            </a:r>
          </a:p>
          <a:p>
            <a:pPr marL="571500" indent="-571500" fontAlgn="auto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Tx/>
              <a:buChar char="-"/>
              <a:defRPr/>
            </a:pPr>
            <a:r>
              <a:rPr lang="en-US" sz="4300" dirty="0"/>
              <a:t>Adopt a scholarly voice. </a:t>
            </a:r>
          </a:p>
          <a:p>
            <a:pPr marL="571500" indent="-571500" fontAlgn="auto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Tx/>
              <a:buChar char="-"/>
              <a:defRPr/>
            </a:pPr>
            <a:r>
              <a:rPr lang="en-US" sz="4300" dirty="0"/>
              <a:t>Find a sample.</a:t>
            </a:r>
          </a:p>
          <a:p>
            <a:pPr marL="571500" indent="-571500" fontAlgn="auto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Tx/>
              <a:buChar char="-"/>
              <a:defRPr/>
            </a:pPr>
            <a:r>
              <a:rPr lang="en-US" sz="4300" dirty="0"/>
              <a:t>Ask for advice and feedback from a faculty member or two (your referees).</a:t>
            </a:r>
          </a:p>
          <a:p>
            <a:pPr indent="0" fontAlgn="auto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defRPr/>
            </a:pPr>
            <a:endParaRPr lang="en-US" sz="43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268413"/>
            <a:ext cx="9144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176284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altLang="en-US"/>
              <a:t>FAQs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349A8FE-E37A-427D-BE2A-7C36DEBD9A07}" type="slidenum">
              <a:rPr lang="en-CA" altLang="en-US">
                <a:solidFill>
                  <a:srgbClr val="898989"/>
                </a:solidFill>
                <a:latin typeface="Arial" panose="020B0604020202020204" pitchFamily="34" charset="0"/>
              </a:rPr>
              <a:pPr/>
              <a:t>6</a:t>
            </a:fld>
            <a:endParaRPr lang="en-CA" altLang="en-US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8313" y="1484313"/>
            <a:ext cx="8218487" cy="4133850"/>
          </a:xfrm>
        </p:spPr>
        <p:txBody>
          <a:bodyPr rtlCol="0">
            <a:normAutofit fontScale="55000" lnSpcReduction="20000"/>
          </a:bodyPr>
          <a:lstStyle/>
          <a:p>
            <a:pPr marL="342900" fontAlgn="auto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4300" dirty="0"/>
              <a:t>Am I eligible to apply? Is my intended program eligible? </a:t>
            </a:r>
            <a:r>
              <a:rPr lang="en-US" sz="4300" dirty="0">
                <a:solidFill>
                  <a:srgbClr val="A31984"/>
                </a:solidFill>
              </a:rPr>
              <a:t>Please see CGS-M eligibility and </a:t>
            </a:r>
            <a:r>
              <a:rPr lang="en-US" sz="4300" u="sng" dirty="0">
                <a:solidFill>
                  <a:srgbClr val="A31984"/>
                </a:solidFill>
              </a:rPr>
              <a:t>contact the grad office of the program you intend to apply to</a:t>
            </a:r>
            <a:r>
              <a:rPr lang="en-US" sz="4300" dirty="0">
                <a:solidFill>
                  <a:srgbClr val="A31984"/>
                </a:solidFill>
              </a:rPr>
              <a:t>. </a:t>
            </a:r>
          </a:p>
          <a:p>
            <a:pPr marL="342900" fontAlgn="auto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4300" dirty="0"/>
              <a:t>Do I need to write a new application for each grad program I am applying to? </a:t>
            </a:r>
            <a:r>
              <a:rPr lang="en-US" sz="4300" dirty="0">
                <a:solidFill>
                  <a:srgbClr val="A31984"/>
                </a:solidFill>
              </a:rPr>
              <a:t>Be strategic in crafting your research proposal (there is no expectation that you must actually conduct this research). In 2019-20 an applicant could submit a proposal to three institutions. Contact SSHRC for details.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268413"/>
            <a:ext cx="9144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altLang="en-US"/>
              <a:t>FAQs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0A7FA32-838A-451D-8DD8-E56BCF3943C7}" type="slidenum">
              <a:rPr lang="en-CA" altLang="en-US">
                <a:solidFill>
                  <a:srgbClr val="898989"/>
                </a:solidFill>
                <a:latin typeface="Arial" panose="020B0604020202020204" pitchFamily="34" charset="0"/>
              </a:rPr>
              <a:pPr/>
              <a:t>7</a:t>
            </a:fld>
            <a:endParaRPr lang="en-CA" altLang="en-US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8313" y="1484313"/>
            <a:ext cx="8218487" cy="4133850"/>
          </a:xfrm>
        </p:spPr>
        <p:txBody>
          <a:bodyPr rtlCol="0">
            <a:normAutofit fontScale="62500" lnSpcReduction="20000"/>
          </a:bodyPr>
          <a:lstStyle/>
          <a:p>
            <a:pPr marL="342900" fontAlgn="auto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4300" dirty="0"/>
              <a:t>The application portal is complicated. Where can I get help? </a:t>
            </a:r>
            <a:r>
              <a:rPr lang="en-US" sz="4300" dirty="0">
                <a:solidFill>
                  <a:srgbClr val="A31984"/>
                </a:solidFill>
              </a:rPr>
              <a:t>Contact SSHRC, or the grad office of your intended program. Start early, and plan to submit well before the December 1 deadline. </a:t>
            </a:r>
          </a:p>
          <a:p>
            <a:pPr marL="342900" fontAlgn="auto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4300" dirty="0"/>
              <a:t>I’m not sure how to propose a research topic. Where can I get help? </a:t>
            </a:r>
            <a:r>
              <a:rPr lang="en-US" sz="4300" dirty="0">
                <a:solidFill>
                  <a:srgbClr val="A31984"/>
                </a:solidFill>
              </a:rPr>
              <a:t>You need two faculty members to write you letters. Find referees who are able to provide advice as to the research proposal.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268413"/>
            <a:ext cx="9144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19360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altLang="en-US"/>
              <a:t>FAQs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0A7FA32-838A-451D-8DD8-E56BCF3943C7}" type="slidenum">
              <a:rPr lang="en-CA" altLang="en-US">
                <a:solidFill>
                  <a:srgbClr val="898989"/>
                </a:solidFill>
                <a:latin typeface="Arial" panose="020B0604020202020204" pitchFamily="34" charset="0"/>
              </a:rPr>
              <a:pPr/>
              <a:t>8</a:t>
            </a:fld>
            <a:endParaRPr lang="en-CA" altLang="en-US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8313" y="1484313"/>
            <a:ext cx="8218487" cy="4133850"/>
          </a:xfrm>
        </p:spPr>
        <p:txBody>
          <a:bodyPr rtlCol="0">
            <a:normAutofit fontScale="62500" lnSpcReduction="20000"/>
          </a:bodyPr>
          <a:lstStyle/>
          <a:p>
            <a:pPr marL="342900" fontAlgn="auto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4300" dirty="0"/>
              <a:t>Why can’t I find the CCV? </a:t>
            </a:r>
            <a:r>
              <a:rPr lang="en-US" sz="4300" dirty="0">
                <a:solidFill>
                  <a:srgbClr val="A31984"/>
                </a:solidFill>
              </a:rPr>
              <a:t>This is a separate portal from the CGS-M research portal. Once complete your CCV file will be attached to your application.</a:t>
            </a:r>
          </a:p>
          <a:p>
            <a:pPr marL="342900" fontAlgn="auto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4300" dirty="0"/>
              <a:t>How do I know how to categorize my experiences on the CCV? </a:t>
            </a:r>
            <a:r>
              <a:rPr lang="en-US" sz="4300" dirty="0">
                <a:solidFill>
                  <a:srgbClr val="A31984"/>
                </a:solidFill>
              </a:rPr>
              <a:t>This is a general form, which means you need to interpret as best you can how to fit your own experiences in to craft a narrative of your academic and research experiences, and potential.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268413"/>
            <a:ext cx="9144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altLang="en-US"/>
              <a:t>FAQs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8162200-1D1D-4142-97E3-0FFBB7E64E11}" type="slidenum">
              <a:rPr lang="en-CA" altLang="en-US">
                <a:solidFill>
                  <a:srgbClr val="898989"/>
                </a:solidFill>
                <a:latin typeface="Arial" panose="020B0604020202020204" pitchFamily="34" charset="0"/>
              </a:rPr>
              <a:pPr/>
              <a:t>9</a:t>
            </a:fld>
            <a:endParaRPr lang="en-CA" altLang="en-US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8313" y="1484313"/>
            <a:ext cx="8218487" cy="4133850"/>
          </a:xfrm>
        </p:spPr>
        <p:txBody>
          <a:bodyPr rtlCol="0">
            <a:normAutofit fontScale="62500" lnSpcReduction="20000"/>
          </a:bodyPr>
          <a:lstStyle/>
          <a:p>
            <a:pPr marL="342900" fontAlgn="auto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4300" dirty="0"/>
              <a:t>When will I find out? </a:t>
            </a:r>
            <a:r>
              <a:rPr lang="en-US" sz="4300" dirty="0">
                <a:solidFill>
                  <a:srgbClr val="A31984"/>
                </a:solidFill>
              </a:rPr>
              <a:t>Results should go up April 1. </a:t>
            </a:r>
          </a:p>
          <a:p>
            <a:pPr marL="342900" fontAlgn="auto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4300" dirty="0"/>
              <a:t>How does this funding affect my acceptance to a grad program? </a:t>
            </a:r>
            <a:r>
              <a:rPr lang="en-US" sz="4300" dirty="0">
                <a:solidFill>
                  <a:srgbClr val="A31984"/>
                </a:solidFill>
              </a:rPr>
              <a:t>It’s complicated and context-specific. Contact the graduate office. </a:t>
            </a:r>
          </a:p>
          <a:p>
            <a:pPr marL="342900" fontAlgn="auto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4300" dirty="0"/>
              <a:t>What if I am unsuccessful? </a:t>
            </a:r>
            <a:r>
              <a:rPr lang="en-US" sz="4300" dirty="0">
                <a:solidFill>
                  <a:srgbClr val="A31984"/>
                </a:solidFill>
              </a:rPr>
              <a:t>Ask for feedback from your faculty mentors. You will probably be applying again in your first year of your graduate program.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268413"/>
            <a:ext cx="9144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2492</TotalTime>
  <Words>578</Words>
  <Application>Microsoft Macintosh PowerPoint</Application>
  <PresentationFormat>On-screen Show (4:3)</PresentationFormat>
  <Paragraphs>63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Trebuchet MS</vt:lpstr>
      <vt:lpstr>Office Theme</vt:lpstr>
      <vt:lpstr>Canada Graduate Scholarship – Master’s (CGS-M)</vt:lpstr>
      <vt:lpstr>Overview</vt:lpstr>
      <vt:lpstr>Application Details</vt:lpstr>
      <vt:lpstr>Evaluation criteria</vt:lpstr>
      <vt:lpstr>Crafting a research proposal</vt:lpstr>
      <vt:lpstr>FAQs</vt:lpstr>
      <vt:lpstr>FAQs</vt:lpstr>
      <vt:lpstr>FAQs</vt:lpstr>
      <vt:lpstr>FAQs</vt:lpstr>
      <vt:lpstr>OGS</vt:lpstr>
      <vt:lpstr>PowerPoint Presentation</vt:lpstr>
    </vt:vector>
  </TitlesOfParts>
  <Company>NSERC-SSHRC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(nme) on</dc:creator>
  <cp:lastModifiedBy>Deanne van Tol</cp:lastModifiedBy>
  <cp:revision>611</cp:revision>
  <cp:lastPrinted>2017-08-23T14:18:36Z</cp:lastPrinted>
  <dcterms:created xsi:type="dcterms:W3CDTF">2012-01-12T19:18:51Z</dcterms:created>
  <dcterms:modified xsi:type="dcterms:W3CDTF">2020-10-16T04:27:38Z</dcterms:modified>
</cp:coreProperties>
</file>