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sldIdLst>
    <p:sldId id="258" r:id="rId5"/>
    <p:sldId id="275" r:id="rId6"/>
    <p:sldId id="288" r:id="rId7"/>
    <p:sldId id="277" r:id="rId8"/>
    <p:sldId id="278" r:id="rId9"/>
    <p:sldId id="280" r:id="rId10"/>
    <p:sldId id="286" r:id="rId11"/>
    <p:sldId id="287" r:id="rId12"/>
    <p:sldId id="281" r:id="rId13"/>
    <p:sldId id="282" r:id="rId14"/>
    <p:sldId id="283" r:id="rId15"/>
    <p:sldId id="297" r:id="rId16"/>
    <p:sldId id="28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ce Millett" initials="GM" lastIdx="4" clrIdx="0">
    <p:extLst>
      <p:ext uri="{19B8F6BF-5375-455C-9EA6-DF929625EA0E}">
        <p15:presenceInfo xmlns:p15="http://schemas.microsoft.com/office/powerpoint/2012/main" userId="S::gmillet@uwo.ca::320dbbbf-2401-41c0-be10-d4ec8bde231f" providerId="AD"/>
      </p:ext>
    </p:extLst>
  </p:cmAuthor>
  <p:cmAuthor id="2" name="Christine Tsang" initials="CT" lastIdx="2" clrIdx="1">
    <p:extLst>
      <p:ext uri="{19B8F6BF-5375-455C-9EA6-DF929625EA0E}">
        <p15:presenceInfo xmlns:p15="http://schemas.microsoft.com/office/powerpoint/2012/main" userId="S::ctsang33@uwo.ca::a7d0d57a-9139-46e7-b4f5-e9b0badf808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BCC4E2-1C86-4998-8B8C-78C8F158C662}" v="1" dt="2020-12-14T14:30:12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81" autoAdjust="0"/>
    <p:restoredTop sz="72969" autoAdjust="0"/>
  </p:normalViewPr>
  <p:slideViewPr>
    <p:cSldViewPr snapToGrid="0">
      <p:cViewPr varScale="1">
        <p:scale>
          <a:sx n="63" d="100"/>
          <a:sy n="63" d="100"/>
        </p:scale>
        <p:origin x="20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ce Millett" userId="320dbbbf-2401-41c0-be10-d4ec8bde231f" providerId="ADAL" clId="{F8B06E11-A62B-F640-AB04-3EB727E81C88}"/>
    <pc:docChg chg="custSel delSld modSld">
      <pc:chgData name="Grace Millett" userId="320dbbbf-2401-41c0-be10-d4ec8bde231f" providerId="ADAL" clId="{F8B06E11-A62B-F640-AB04-3EB727E81C88}" dt="2020-12-13T19:16:38.279" v="286" actId="313"/>
      <pc:docMkLst>
        <pc:docMk/>
      </pc:docMkLst>
      <pc:sldChg chg="modSp mod">
        <pc:chgData name="Grace Millett" userId="320dbbbf-2401-41c0-be10-d4ec8bde231f" providerId="ADAL" clId="{F8B06E11-A62B-F640-AB04-3EB727E81C88}" dt="2020-12-13T18:22:59.892" v="19" actId="1076"/>
        <pc:sldMkLst>
          <pc:docMk/>
          <pc:sldMk cId="4226488248" sldId="258"/>
        </pc:sldMkLst>
        <pc:spChg chg="mod">
          <ac:chgData name="Grace Millett" userId="320dbbbf-2401-41c0-be10-d4ec8bde231f" providerId="ADAL" clId="{F8B06E11-A62B-F640-AB04-3EB727E81C88}" dt="2020-12-13T18:22:59.892" v="19" actId="1076"/>
          <ac:spMkLst>
            <pc:docMk/>
            <pc:sldMk cId="4226488248" sldId="258"/>
            <ac:spMk id="6" creationId="{5BC88032-602A-4A4C-BF5C-50D4D2859704}"/>
          </ac:spMkLst>
        </pc:spChg>
      </pc:sldChg>
      <pc:sldChg chg="modSp mod">
        <pc:chgData name="Grace Millett" userId="320dbbbf-2401-41c0-be10-d4ec8bde231f" providerId="ADAL" clId="{F8B06E11-A62B-F640-AB04-3EB727E81C88}" dt="2020-12-13T19:16:38.279" v="286" actId="313"/>
        <pc:sldMkLst>
          <pc:docMk/>
          <pc:sldMk cId="1859236059" sldId="288"/>
        </pc:sldMkLst>
        <pc:spChg chg="mod">
          <ac:chgData name="Grace Millett" userId="320dbbbf-2401-41c0-be10-d4ec8bde231f" providerId="ADAL" clId="{F8B06E11-A62B-F640-AB04-3EB727E81C88}" dt="2020-12-13T19:16:38.279" v="286" actId="313"/>
          <ac:spMkLst>
            <pc:docMk/>
            <pc:sldMk cId="1859236059" sldId="288"/>
            <ac:spMk id="7" creationId="{225CF80C-E02D-1647-86B2-80E7AECDA67E}"/>
          </ac:spMkLst>
        </pc:spChg>
      </pc:sldChg>
      <pc:sldChg chg="del">
        <pc:chgData name="Grace Millett" userId="320dbbbf-2401-41c0-be10-d4ec8bde231f" providerId="ADAL" clId="{F8B06E11-A62B-F640-AB04-3EB727E81C88}" dt="2020-12-13T18:22:56.545" v="18" actId="2696"/>
        <pc:sldMkLst>
          <pc:docMk/>
          <pc:sldMk cId="109640864" sldId="291"/>
        </pc:sldMkLst>
      </pc:sldChg>
    </pc:docChg>
  </pc:docChgLst>
  <pc:docChgLst>
    <pc:chgData name="Grace Millett" userId="S::gmillet@uwo.ca::320dbbbf-2401-41c0-be10-d4ec8bde231f" providerId="AD" clId="Web-{C7BCC4E2-1C86-4998-8B8C-78C8F158C662}"/>
    <pc:docChg chg="">
      <pc:chgData name="Grace Millett" userId="S::gmillet@uwo.ca::320dbbbf-2401-41c0-be10-d4ec8bde231f" providerId="AD" clId="Web-{C7BCC4E2-1C86-4998-8B8C-78C8F158C662}" dt="2020-12-14T14:30:12.451" v="0"/>
      <pc:docMkLst>
        <pc:docMk/>
      </pc:docMkLst>
      <pc:sldChg chg="delCm">
        <pc:chgData name="Grace Millett" userId="S::gmillet@uwo.ca::320dbbbf-2401-41c0-be10-d4ec8bde231f" providerId="AD" clId="Web-{C7BCC4E2-1C86-4998-8B8C-78C8F158C662}" dt="2020-12-14T14:30:12.451" v="0"/>
        <pc:sldMkLst>
          <pc:docMk/>
          <pc:sldMk cId="1859236059" sldId="288"/>
        </pc:sldMkLst>
      </pc:sldChg>
    </pc:docChg>
  </pc:docChgLst>
  <pc:docChgLst>
    <pc:chgData name="Grace Millett" userId="S::gmillet@uwo.ca::320dbbbf-2401-41c0-be10-d4ec8bde231f" providerId="AD" clId="Web-{B8BD5988-3190-4B96-BBAC-E6DF8AFEB2C2}"/>
    <pc:docChg chg="modSld">
      <pc:chgData name="Grace Millett" userId="S::gmillet@uwo.ca::320dbbbf-2401-41c0-be10-d4ec8bde231f" providerId="AD" clId="Web-{B8BD5988-3190-4B96-BBAC-E6DF8AFEB2C2}" dt="2020-12-06T19:01:22.105" v="5" actId="20577"/>
      <pc:docMkLst>
        <pc:docMk/>
      </pc:docMkLst>
      <pc:sldChg chg="modSp">
        <pc:chgData name="Grace Millett" userId="S::gmillet@uwo.ca::320dbbbf-2401-41c0-be10-d4ec8bde231f" providerId="AD" clId="Web-{B8BD5988-3190-4B96-BBAC-E6DF8AFEB2C2}" dt="2020-12-06T19:01:22.105" v="4" actId="20577"/>
        <pc:sldMkLst>
          <pc:docMk/>
          <pc:sldMk cId="2534319812" sldId="296"/>
        </pc:sldMkLst>
        <pc:spChg chg="mod">
          <ac:chgData name="Grace Millett" userId="S::gmillet@uwo.ca::320dbbbf-2401-41c0-be10-d4ec8bde231f" providerId="AD" clId="Web-{B8BD5988-3190-4B96-BBAC-E6DF8AFEB2C2}" dt="2020-12-06T19:01:22.105" v="4" actId="20577"/>
          <ac:spMkLst>
            <pc:docMk/>
            <pc:sldMk cId="2534319812" sldId="296"/>
            <ac:spMk id="7" creationId="{225CF80C-E02D-1647-86B2-80E7AECDA67E}"/>
          </ac:spMkLst>
        </pc:spChg>
      </pc:sldChg>
    </pc:docChg>
  </pc:docChgLst>
  <pc:docChgLst>
    <pc:chgData name="Grace Millett" userId="S::gmillet@uwo.ca::320dbbbf-2401-41c0-be10-d4ec8bde231f" providerId="AD" clId="Web-{4BEC0BEA-045F-41B9-A737-6108BB8CF894}"/>
    <pc:docChg chg="modSld">
      <pc:chgData name="Grace Millett" userId="S::gmillet@uwo.ca::320dbbbf-2401-41c0-be10-d4ec8bde231f" providerId="AD" clId="Web-{4BEC0BEA-045F-41B9-A737-6108BB8CF894}" dt="2020-12-10T22:36:14.871" v="23" actId="20577"/>
      <pc:docMkLst>
        <pc:docMk/>
      </pc:docMkLst>
      <pc:sldChg chg="delCm">
        <pc:chgData name="Grace Millett" userId="S::gmillet@uwo.ca::320dbbbf-2401-41c0-be10-d4ec8bde231f" providerId="AD" clId="Web-{4BEC0BEA-045F-41B9-A737-6108BB8CF894}" dt="2020-12-10T22:35:39.699" v="0"/>
        <pc:sldMkLst>
          <pc:docMk/>
          <pc:sldMk cId="727086991" sldId="275"/>
        </pc:sldMkLst>
      </pc:sldChg>
      <pc:sldChg chg="modSp modNotes">
        <pc:chgData name="Grace Millett" userId="S::gmillet@uwo.ca::320dbbbf-2401-41c0-be10-d4ec8bde231f" providerId="AD" clId="Web-{4BEC0BEA-045F-41B9-A737-6108BB8CF894}" dt="2020-12-10T22:36:14.871" v="22" actId="20577"/>
        <pc:sldMkLst>
          <pc:docMk/>
          <pc:sldMk cId="1859236059" sldId="288"/>
        </pc:sldMkLst>
        <pc:spChg chg="mod">
          <ac:chgData name="Grace Millett" userId="S::gmillet@uwo.ca::320dbbbf-2401-41c0-be10-d4ec8bde231f" providerId="AD" clId="Web-{4BEC0BEA-045F-41B9-A737-6108BB8CF894}" dt="2020-12-10T22:36:14.871" v="22" actId="20577"/>
          <ac:spMkLst>
            <pc:docMk/>
            <pc:sldMk cId="1859236059" sldId="288"/>
            <ac:spMk id="7" creationId="{225CF80C-E02D-1647-86B2-80E7AECDA67E}"/>
          </ac:spMkLst>
        </pc:spChg>
      </pc:sldChg>
    </pc:docChg>
  </pc:docChgLst>
  <pc:docChgLst>
    <pc:chgData name="Grace Millett" userId="S::gmillet@uwo.ca::320dbbbf-2401-41c0-be10-d4ec8bde231f" providerId="AD" clId="Web-{051A8C0A-C615-4118-94B2-E381D199A0A1}"/>
    <pc:docChg chg="delSld">
      <pc:chgData name="Grace Millett" userId="S::gmillet@uwo.ca::320dbbbf-2401-41c0-be10-d4ec8bde231f" providerId="AD" clId="Web-{051A8C0A-C615-4118-94B2-E381D199A0A1}" dt="2020-12-10T22:34:10.805" v="5"/>
      <pc:docMkLst>
        <pc:docMk/>
      </pc:docMkLst>
      <pc:sldChg chg="del">
        <pc:chgData name="Grace Millett" userId="S::gmillet@uwo.ca::320dbbbf-2401-41c0-be10-d4ec8bde231f" providerId="AD" clId="Web-{051A8C0A-C615-4118-94B2-E381D199A0A1}" dt="2020-12-10T22:34:05.961" v="1"/>
        <pc:sldMkLst>
          <pc:docMk/>
          <pc:sldMk cId="619858444" sldId="290"/>
        </pc:sldMkLst>
      </pc:sldChg>
      <pc:sldChg chg="del">
        <pc:chgData name="Grace Millett" userId="S::gmillet@uwo.ca::320dbbbf-2401-41c0-be10-d4ec8bde231f" providerId="AD" clId="Web-{051A8C0A-C615-4118-94B2-E381D199A0A1}" dt="2020-12-10T22:34:04.835" v="0"/>
        <pc:sldMkLst>
          <pc:docMk/>
          <pc:sldMk cId="2091273888" sldId="292"/>
        </pc:sldMkLst>
      </pc:sldChg>
      <pc:sldChg chg="del">
        <pc:chgData name="Grace Millett" userId="S::gmillet@uwo.ca::320dbbbf-2401-41c0-be10-d4ec8bde231f" providerId="AD" clId="Web-{051A8C0A-C615-4118-94B2-E381D199A0A1}" dt="2020-12-10T22:34:07.633" v="2"/>
        <pc:sldMkLst>
          <pc:docMk/>
          <pc:sldMk cId="3329526468" sldId="293"/>
        </pc:sldMkLst>
      </pc:sldChg>
      <pc:sldChg chg="del">
        <pc:chgData name="Grace Millett" userId="S::gmillet@uwo.ca::320dbbbf-2401-41c0-be10-d4ec8bde231f" providerId="AD" clId="Web-{051A8C0A-C615-4118-94B2-E381D199A0A1}" dt="2020-12-10T22:34:08.789" v="3"/>
        <pc:sldMkLst>
          <pc:docMk/>
          <pc:sldMk cId="2003634983" sldId="294"/>
        </pc:sldMkLst>
      </pc:sldChg>
      <pc:sldChg chg="del">
        <pc:chgData name="Grace Millett" userId="S::gmillet@uwo.ca::320dbbbf-2401-41c0-be10-d4ec8bde231f" providerId="AD" clId="Web-{051A8C0A-C615-4118-94B2-E381D199A0A1}" dt="2020-12-10T22:34:09.633" v="4"/>
        <pc:sldMkLst>
          <pc:docMk/>
          <pc:sldMk cId="3568911054" sldId="295"/>
        </pc:sldMkLst>
      </pc:sldChg>
      <pc:sldChg chg="del">
        <pc:chgData name="Grace Millett" userId="S::gmillet@uwo.ca::320dbbbf-2401-41c0-be10-d4ec8bde231f" providerId="AD" clId="Web-{051A8C0A-C615-4118-94B2-E381D199A0A1}" dt="2020-12-10T22:34:10.805" v="5"/>
        <pc:sldMkLst>
          <pc:docMk/>
          <pc:sldMk cId="2534319812" sldId="296"/>
        </pc:sldMkLst>
      </pc:sldChg>
    </pc:docChg>
  </pc:docChgLst>
  <pc:docChgLst>
    <pc:chgData name="Christine Tsang" userId="S::ctsang33@uwo.ca::a7d0d57a-9139-46e7-b4f5-e9b0badf808a" providerId="AD" clId="Web-{93AC0D04-EAAF-46D5-B039-E1C5B6570B99}"/>
    <pc:docChg chg="">
      <pc:chgData name="Christine Tsang" userId="S::ctsang33@uwo.ca::a7d0d57a-9139-46e7-b4f5-e9b0badf808a" providerId="AD" clId="Web-{93AC0D04-EAAF-46D5-B039-E1C5B6570B99}" dt="2020-12-07T01:09:22.122" v="1"/>
      <pc:docMkLst>
        <pc:docMk/>
      </pc:docMkLst>
      <pc:sldChg chg="addCm">
        <pc:chgData name="Christine Tsang" userId="S::ctsang33@uwo.ca::a7d0d57a-9139-46e7-b4f5-e9b0badf808a" providerId="AD" clId="Web-{93AC0D04-EAAF-46D5-B039-E1C5B6570B99}" dt="2020-12-07T01:01:57.528" v="0"/>
        <pc:sldMkLst>
          <pc:docMk/>
          <pc:sldMk cId="727086991" sldId="275"/>
        </pc:sldMkLst>
      </pc:sldChg>
      <pc:sldChg chg="addCm">
        <pc:chgData name="Christine Tsang" userId="S::ctsang33@uwo.ca::a7d0d57a-9139-46e7-b4f5-e9b0badf808a" providerId="AD" clId="Web-{93AC0D04-EAAF-46D5-B039-E1C5B6570B99}" dt="2020-12-07T01:09:22.122" v="1"/>
        <pc:sldMkLst>
          <pc:docMk/>
          <pc:sldMk cId="1859236059" sldId="288"/>
        </pc:sldMkLst>
      </pc:sldChg>
    </pc:docChg>
  </pc:docChgLst>
  <pc:docChgLst>
    <pc:chgData name="Grace Millett" userId="S::gmillet@uwo.ca::320dbbbf-2401-41c0-be10-d4ec8bde231f" providerId="AD" clId="Web-{167B3854-6B00-4C0A-8F7D-ABEE09152FF3}"/>
    <pc:docChg chg="modSld">
      <pc:chgData name="Grace Millett" userId="S::gmillet@uwo.ca::320dbbbf-2401-41c0-be10-d4ec8bde231f" providerId="AD" clId="Web-{167B3854-6B00-4C0A-8F7D-ABEE09152FF3}" dt="2020-12-07T03:28:45.675" v="89" actId="20577"/>
      <pc:docMkLst>
        <pc:docMk/>
      </pc:docMkLst>
      <pc:sldChg chg="modSp">
        <pc:chgData name="Grace Millett" userId="S::gmillet@uwo.ca::320dbbbf-2401-41c0-be10-d4ec8bde231f" providerId="AD" clId="Web-{167B3854-6B00-4C0A-8F7D-ABEE09152FF3}" dt="2020-12-07T03:28:45.674" v="88" actId="20577"/>
        <pc:sldMkLst>
          <pc:docMk/>
          <pc:sldMk cId="727086991" sldId="275"/>
        </pc:sldMkLst>
        <pc:spChg chg="mod">
          <ac:chgData name="Grace Millett" userId="S::gmillet@uwo.ca::320dbbbf-2401-41c0-be10-d4ec8bde231f" providerId="AD" clId="Web-{167B3854-6B00-4C0A-8F7D-ABEE09152FF3}" dt="2020-12-07T03:28:45.674" v="88" actId="20577"/>
          <ac:spMkLst>
            <pc:docMk/>
            <pc:sldMk cId="727086991" sldId="275"/>
            <ac:spMk id="7" creationId="{225CF80C-E02D-1647-86B2-80E7AECDA67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2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62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42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51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808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68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56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most student research projects, unless otherwise informed, indicate NO when asked if your study is multicentered, received REB approval from another institution, or received funding.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30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>
              <a:spcBef>
                <a:spcPts val="1200"/>
              </a:spcBef>
            </a:pPr>
            <a:endParaRPr lang="en-CA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23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95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47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99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8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26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5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1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7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7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9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627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uwo.ca/portal/site/080ff496-bfd2-47e7-89a0-022df4e546b5/tool/1720b2f2-8d66-4ed6-a059-370ed7b0c48e/ShowPage?returnView=&amp;studentItemId=0&amp;backPath=&amp;errorMessage=&amp;clearAttr=&amp;source=&amp;title=&amp;sendingPage=146569890&amp;newTopLevel=false&amp;postedComment=false&amp;addBefore=&amp;itemId=146569891&amp;path=push&amp;addTool=-1&amp;recheck=&amp;id=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D60C94-0C9C-47B7-BE88-045235ACC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CF7016-AC99-433F-B943-24C3736E0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0"/>
            <a:ext cx="7579574" cy="64361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3737D1-A930-4E3E-9160-3CD4AEC72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1" y="453642"/>
            <a:ext cx="3615596" cy="64511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1CFF33-010E-4E26-A285-83B182982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707627"/>
            <a:ext cx="11293913" cy="64922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BEEF7A-8DC5-DB40-9411-DA52BCA9D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7507" y="3487038"/>
            <a:ext cx="1537134" cy="18864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C88032-602A-4A4C-BF5C-50D4D2859704}"/>
              </a:ext>
            </a:extLst>
          </p:cNvPr>
          <p:cNvSpPr txBox="1"/>
          <p:nvPr/>
        </p:nvSpPr>
        <p:spPr>
          <a:xfrm>
            <a:off x="2408974" y="1647835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Completing the Ethics Proposal Form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88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8. Compensation of Participants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855411"/>
            <a:ext cx="112318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participants in your study will be compensated, (financially or otherwise) you must provide a justification for this compensation in this section.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Thinking about the necessity of the compensation is important in avoiding potential ethical issues: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compensation you are offering should not sway someone into participating in your study, who would otherwise not feel comfortable doing so.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392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9. Risks and Benefits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759547"/>
            <a:ext cx="112318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CA" sz="2800" b="1" dirty="0">
                <a:latin typeface="Arial" panose="020B0604020202020204" pitchFamily="34" charset="0"/>
                <a:cs typeface="Arial" panose="020B0604020202020204" pitchFamily="34" charset="0"/>
              </a:rPr>
              <a:t>Risks:</a:t>
            </a:r>
          </a:p>
          <a:p>
            <a:pPr fontAlgn="base"/>
            <a:endParaRPr lang="en-C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The perceived risk from the participants point of view may be different from that of the researcher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Therefore, researchers should attempt to assess risk of harm from the participants perspective to the extent possible.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Risks to participants may be physiological, psychological, emotional, economic or social in nature.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8657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9. Risks and Benefits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791631"/>
            <a:ext cx="11231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Benefits:</a:t>
            </a:r>
          </a:p>
          <a:p>
            <a:pPr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All studies must have benefits in order to justify being conducted, whether they are:</a:t>
            </a:r>
          </a:p>
          <a:p>
            <a:pPr marL="800100" lvl="1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Direct benefits (e.g. compensation) </a:t>
            </a:r>
          </a:p>
          <a:p>
            <a:pPr marL="800100" lvl="1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Indirect benefits (e.g. participants may learn about the research process) and/or </a:t>
            </a:r>
          </a:p>
          <a:p>
            <a:pPr marL="800100" lvl="1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Societal benefits (e.g. advancement of knowledge).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8828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10. Confidentiality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763242"/>
            <a:ext cx="11231880" cy="4506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3660"/>
              </a:lnSpc>
            </a:pPr>
            <a:r>
              <a:rPr lang="en-US" sz="2600" dirty="0"/>
              <a:t>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When filling out the confidentiality section, consider the following questions:</a:t>
            </a:r>
          </a:p>
          <a:p>
            <a:pPr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Does the data you are collecting contain any personal or identifiable information that could be linked back to participants?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 can access the data once it has been collected?​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will the data be stored during the research process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, and after the dissemination/publication of its results?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long will the data be stored for?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671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General Tips</a:t>
            </a:r>
            <a:endParaRPr lang="en-US" sz="3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2056686"/>
            <a:ext cx="11231880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Your application should tell a story about your research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CA" sz="2600" dirty="0">
                <a:latin typeface="Arial"/>
                <a:cs typeface="Arial"/>
              </a:rPr>
              <a:t>All your application materials (letter of information, consent form, etc.) should be consistent with each other</a:t>
            </a:r>
          </a:p>
          <a:p>
            <a:pPr fontAlgn="base"/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Interpret the language of these forms in whatever way makes sense for </a:t>
            </a:r>
            <a:r>
              <a:rPr lang="en-CA" sz="2600" b="1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</a:p>
          <a:p>
            <a:pPr fontAlgn="base"/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The REB is not looking for any particular response, they want to see that you have thought in depth about your research from the perspective of your participants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708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1. Project Information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855411"/>
            <a:ext cx="11231880" cy="64017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endParaRPr lang="en-US" sz="2600" b="1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 is important that anyone whose name is listed as part of the project has read the application and agreed to comply with what is written on the form.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 your application the accompanying faculty member should be listed as the principal investigator (PI)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This is necessary as the REB requires someone to follow up with about the project even after students have graduated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>
              <a:latin typeface="Arial"/>
              <a:cs typeface="Arial"/>
            </a:endParaRPr>
          </a:p>
          <a:p>
            <a:pPr fontAlgn="base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923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2. Project Description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898118"/>
            <a:ext cx="11231880" cy="5729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This section will be the bulk of your ethics form, and once you complete it the other sections should fall into place.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Main questions that should be answered in this section:</a:t>
            </a:r>
          </a:p>
          <a:p>
            <a:pPr marL="457200" indent="-457200">
              <a:spcBef>
                <a:spcPts val="12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What question will your research attempt to answer and how?</a:t>
            </a:r>
          </a:p>
          <a:p>
            <a:pPr marL="457200" indent="-457200">
              <a:spcBef>
                <a:spcPts val="12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What is the importance of your research?</a:t>
            </a:r>
          </a:p>
          <a:p>
            <a:pPr marL="457200" indent="-457200">
              <a:spcBef>
                <a:spcPts val="12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What will participants be doing in your research from beginning to end?</a:t>
            </a:r>
          </a:p>
          <a:p>
            <a:pPr marL="457200" indent="-457200">
              <a:spcBef>
                <a:spcPts val="12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What will you be doing with the data you collected from participants?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719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3. Specific Ethical Research Issues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870472"/>
            <a:ext cx="112318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Due to potential ethical issues, use of deception, coercion, sensitive questions, and vulnerable populations in research should only be used when absolutely necessary to the study’s design.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Therefore, if you plan to use any of the above in your research design, you must provide a strong rationale as to why it is necessary. 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Thinking about the necessity of using such things in your design is important for protecting the well-being of potential participants.</a:t>
            </a:r>
          </a:p>
        </p:txBody>
      </p:sp>
    </p:spTree>
    <p:extLst>
      <p:ext uri="{BB962C8B-B14F-4D97-AF65-F5344CB8AC3E}">
        <p14:creationId xmlns:p14="http://schemas.microsoft.com/office/powerpoint/2010/main" val="220826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1143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4. Research Involving Aboriginal Peoples and Indigenous Peoples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2402992"/>
            <a:ext cx="112318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If your proposed research will involve Aboriginal or Indigenous peoples, you must specify your plans for abiding by the ethical principles surrounding research involving Indigenous peoples (See </a:t>
            </a:r>
            <a:r>
              <a:rPr lang="en-CA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 Introduction to Research Involving Indigenous Communities</a:t>
            </a:r>
            <a:r>
              <a:rPr lang="en-CA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on CURL’s OWL site)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If your research will not involve Aboriginal or Indigenous peoples, you can skip this section of the form or simply put N/A in the box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68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5. Research Participants</a:t>
            </a:r>
            <a:r>
              <a:rPr lang="en-C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540431"/>
            <a:ext cx="1123188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Who is able to participate in your study? 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Who are your participants meant to represent in the population?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What characteristics do they have that allow them to be included? 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Are there any characteristics that may make individuals ineligible to be participants in your study?</a:t>
            </a:r>
          </a:p>
          <a:p>
            <a:pPr marL="1257300" lvl="2" indent="-342900" fontAlgn="base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important to ensure that all the people that could participate in your research have the opportunity to be participants.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 other words, not excluding people from participating for reasons that are not necessary to the study.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012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6. Participant Recruitment</a:t>
            </a:r>
            <a:r>
              <a:rPr lang="en-C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59B6F5-2978-8049-9747-6B6495E926DB}"/>
              </a:ext>
            </a:extLst>
          </p:cNvPr>
          <p:cNvSpPr/>
          <p:nvPr/>
        </p:nvSpPr>
        <p:spPr>
          <a:xfrm>
            <a:off x="381000" y="1754565"/>
            <a:ext cx="105318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Consider the following questions when answering this section:</a:t>
            </a:r>
          </a:p>
          <a:p>
            <a:pPr fontAlgn="base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How do you plan to find potential participants for your study?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E.g. Have you already been in contact with these individuals? Will you be recruiting them through email, social media posts, flyers, posters, etc.?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How will you be in contact with your participants?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For how long will you be in contact with participants?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796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CEA86F-A384-8E45-921B-6A14FAEA4A98}"/>
              </a:ext>
            </a:extLst>
          </p:cNvPr>
          <p:cNvSpPr/>
          <p:nvPr/>
        </p:nvSpPr>
        <p:spPr>
          <a:xfrm>
            <a:off x="381000" y="579120"/>
            <a:ext cx="1161288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6F0F8C-5038-134E-A003-E2B06BF96EF0}"/>
              </a:ext>
            </a:extLst>
          </p:cNvPr>
          <p:cNvSpPr txBox="1"/>
          <p:nvPr/>
        </p:nvSpPr>
        <p:spPr>
          <a:xfrm>
            <a:off x="381000" y="894100"/>
            <a:ext cx="954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7. Informed Consent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CF80C-E02D-1647-86B2-80E7AECDA67E}"/>
              </a:ext>
            </a:extLst>
          </p:cNvPr>
          <p:cNvSpPr txBox="1"/>
          <p:nvPr/>
        </p:nvSpPr>
        <p:spPr>
          <a:xfrm>
            <a:off x="381000" y="1739503"/>
            <a:ext cx="11231880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Obtaining informed consent is an ongoing process, and is crucial at all steps of the research (e.g. prior to participation, after participation, when disseminating the results).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ts val="18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Consider these questions when completing this section:</a:t>
            </a:r>
          </a:p>
          <a:p>
            <a:pPr marL="457200" indent="-4572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Will participants be able to withdraw their data after participation? </a:t>
            </a:r>
          </a:p>
          <a:p>
            <a:pPr marL="914400" lvl="1" indent="-4572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so, how can they do this?</a:t>
            </a:r>
          </a:p>
          <a:p>
            <a:pPr marL="457200" indent="-4572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What you write in this section should be reflected in your letter of information to participants.</a:t>
            </a:r>
          </a:p>
          <a:p>
            <a:pPr lvl="1" fontAlgn="base">
              <a:spcAft>
                <a:spcPts val="6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73039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A41F8B0BDE3D47A9EF7C2E3EBBFE49" ma:contentTypeVersion="6" ma:contentTypeDescription="Create a new document." ma:contentTypeScope="" ma:versionID="50415e2775e7e432cb44cbeea8acfe7c">
  <xsd:schema xmlns:xsd="http://www.w3.org/2001/XMLSchema" xmlns:xs="http://www.w3.org/2001/XMLSchema" xmlns:p="http://schemas.microsoft.com/office/2006/metadata/properties" xmlns:ns2="4c352710-3b14-46a0-a9ab-23c13a387629" xmlns:ns3="00030873-2d90-4bdc-8ed0-097472ad02d5" targetNamespace="http://schemas.microsoft.com/office/2006/metadata/properties" ma:root="true" ma:fieldsID="3658c642014068b61e5416491a8a4072" ns2:_="" ns3:_="">
    <xsd:import namespace="4c352710-3b14-46a0-a9ab-23c13a387629"/>
    <xsd:import namespace="00030873-2d90-4bdc-8ed0-097472ad02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352710-3b14-46a0-a9ab-23c13a3876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030873-2d90-4bdc-8ed0-097472ad0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A39503-F7A8-4B7C-88F3-C92ADEA6D9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352710-3b14-46a0-a9ab-23c13a387629"/>
    <ds:schemaRef ds:uri="00030873-2d90-4bdc-8ed0-097472ad02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9DA910-D6E5-4053-80B8-A1E842C56B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53EFF0-0360-492A-BCB3-C1A9D778145D}">
  <ds:schemaRefs>
    <ds:schemaRef ds:uri="http://schemas.microsoft.com/office/2006/metadata/properties"/>
    <ds:schemaRef ds:uri="http://schemas.openxmlformats.org/package/2006/metadata/core-properties"/>
    <ds:schemaRef ds:uri="4c352710-3b14-46a0-a9ab-23c13a387629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00030873-2d90-4bdc-8ed0-097472ad02d5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3834</TotalTime>
  <Words>966</Words>
  <Application>Microsoft Office PowerPoint</Application>
  <PresentationFormat>Widescreen</PresentationFormat>
  <Paragraphs>116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Dividend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Millett</dc:creator>
  <cp:lastModifiedBy>Grace Millett</cp:lastModifiedBy>
  <cp:revision>363</cp:revision>
  <dcterms:created xsi:type="dcterms:W3CDTF">2020-11-11T16:11:44Z</dcterms:created>
  <dcterms:modified xsi:type="dcterms:W3CDTF">2020-12-14T14:30:12Z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0x010100A2A41F8B0BDE3D47A9EF7C2E3EBBFE49</vt:lpwstr>
  </property>
</Properties>
</file>