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57" r:id="rId4"/>
    <p:sldId id="258" r:id="rId5"/>
    <p:sldId id="263" r:id="rId6"/>
    <p:sldId id="274" r:id="rId7"/>
    <p:sldId id="264" r:id="rId8"/>
    <p:sldId id="265" r:id="rId9"/>
    <p:sldId id="259" r:id="rId10"/>
    <p:sldId id="275" r:id="rId11"/>
    <p:sldId id="260" r:id="rId12"/>
    <p:sldId id="261" r:id="rId13"/>
    <p:sldId id="262" r:id="rId14"/>
    <p:sldId id="266" r:id="rId15"/>
    <p:sldId id="276" r:id="rId16"/>
    <p:sldId id="267" r:id="rId17"/>
    <p:sldId id="268" r:id="rId18"/>
    <p:sldId id="270" r:id="rId19"/>
    <p:sldId id="271" r:id="rId20"/>
    <p:sldId id="272" r:id="rId21"/>
    <p:sldId id="27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4" d="100"/>
          <a:sy n="64" d="100"/>
        </p:scale>
        <p:origin x="1340"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7D290233-0DD1-4A80-BB1E-9ADC3556DBB6}" type="datetimeFigureOut">
              <a:rPr lang="en-US" smtClean="0"/>
              <a:t>12/4/2016</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CFE4BAC9-6D41-4691-9299-18EF07EF017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7D290233-0DD1-4A80-BB1E-9ADC3556DBB6}" type="datetimeFigureOut">
              <a:rPr lang="en-US" smtClean="0"/>
              <a:t>12/4/2016</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290233-0DD1-4A80-BB1E-9ADC3556DBB6}"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D290233-0DD1-4A80-BB1E-9ADC3556DBB6}"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7D290233-0DD1-4A80-BB1E-9ADC3556DBB6}"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7D290233-0DD1-4A80-BB1E-9ADC3556DBB6}"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7D290233-0DD1-4A80-BB1E-9ADC3556DBB6}"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7D290233-0DD1-4A80-BB1E-9ADC3556DBB6}" type="datetimeFigureOut">
              <a:rPr lang="en-US" smtClean="0"/>
              <a:t>12/4/2016</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CFE4BAC9-6D41-4691-9299-18EF07EF017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lfpress.com/homes/news/2010/01/14/12470646.html" TargetMode="External"/><Relationship Id="rId2" Type="http://schemas.openxmlformats.org/officeDocument/2006/relationships/hyperlink" Target="http://www.eldonhouse.ca/eldon-house/the-famil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jstor.org/stable/20078727" TargetMode="External"/><Relationship Id="rId2" Type="http://schemas.openxmlformats.org/officeDocument/2006/relationships/hyperlink" Target="http://www.jstor.org/stable/31234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eldonhouse.ca/eldon-house/th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Transatlantic Digital Historians Exhibit</a:t>
            </a:r>
          </a:p>
        </p:txBody>
      </p:sp>
      <p:sp>
        <p:nvSpPr>
          <p:cNvPr id="3" name="Subtitle 2"/>
          <p:cNvSpPr>
            <a:spLocks noGrp="1"/>
          </p:cNvSpPr>
          <p:nvPr>
            <p:ph type="subTitle" idx="1"/>
          </p:nvPr>
        </p:nvSpPr>
        <p:spPr>
          <a:xfrm>
            <a:off x="914400" y="3428999"/>
            <a:ext cx="7342188" cy="2689805"/>
          </a:xfrm>
        </p:spPr>
        <p:txBody>
          <a:bodyPr>
            <a:normAutofit fontScale="85000" lnSpcReduction="20000"/>
          </a:bodyPr>
          <a:lstStyle/>
          <a:p>
            <a:endParaRPr lang="en-US" dirty="0"/>
          </a:p>
          <a:p>
            <a:endParaRPr lang="en-US" dirty="0"/>
          </a:p>
          <a:p>
            <a:r>
              <a:rPr lang="en-US" dirty="0"/>
              <a:t>By: Andrew </a:t>
            </a:r>
            <a:r>
              <a:rPr lang="en-US" dirty="0" err="1"/>
              <a:t>Carruthers</a:t>
            </a:r>
            <a:r>
              <a:rPr lang="en-US" dirty="0"/>
              <a:t>, Andrea Nikola </a:t>
            </a:r>
            <a:r>
              <a:rPr lang="en-US" dirty="0" err="1"/>
              <a:t>Tonkovic</a:t>
            </a:r>
            <a:r>
              <a:rPr lang="en-US" dirty="0"/>
              <a:t>, Dylan </a:t>
            </a:r>
            <a:r>
              <a:rPr lang="en-US" dirty="0" err="1"/>
              <a:t>Nutbrown</a:t>
            </a:r>
            <a:r>
              <a:rPr lang="en-US" dirty="0"/>
              <a:t> and Chelsea Rutherford</a:t>
            </a:r>
          </a:p>
          <a:p>
            <a:endParaRPr lang="en-US" dirty="0"/>
          </a:p>
          <a:p>
            <a:endParaRPr lang="en-US" dirty="0"/>
          </a:p>
          <a:p>
            <a:endParaRPr lang="en-US" dirty="0"/>
          </a:p>
          <a:p>
            <a:endParaRPr lang="en-US" dirty="0"/>
          </a:p>
          <a:p>
            <a:r>
              <a:rPr lang="en-US" sz="1600" dirty="0"/>
              <a:t>History 3801: Historian’s Craft</a:t>
            </a:r>
          </a:p>
          <a:p>
            <a:r>
              <a:rPr lang="en-US" sz="1600" dirty="0"/>
              <a:t>Dr. Bell</a:t>
            </a:r>
          </a:p>
          <a:p>
            <a:r>
              <a:rPr lang="en-US" sz="1600" dirty="0"/>
              <a:t>November 23</a:t>
            </a:r>
            <a:r>
              <a:rPr lang="en-US" sz="1600" baseline="30000" dirty="0"/>
              <a:t>rd</a:t>
            </a:r>
            <a:r>
              <a:rPr lang="en-US" sz="1600" dirty="0"/>
              <a:t> 2016 </a:t>
            </a:r>
          </a:p>
        </p:txBody>
      </p:sp>
    </p:spTree>
    <p:extLst>
      <p:ext uri="{BB962C8B-B14F-4D97-AF65-F5344CB8AC3E}">
        <p14:creationId xmlns:p14="http://schemas.microsoft.com/office/powerpoint/2010/main" val="245499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18661" y="1808922"/>
            <a:ext cx="9362661" cy="4256916"/>
          </a:xfrm>
        </p:spPr>
        <p:txBody>
          <a:bodyPr/>
          <a:lstStyle/>
          <a:p>
            <a:r>
              <a:rPr lang="en-CA" dirty="0"/>
              <a:t>The porcelain is a unique piece from Japan as it is a piece that would have been owned by a wealthier patron but not designed for export like the ivory brush. The porcelain is very fine and is slightly transparent due to the materials used in its creation and likely has a much higher bone content than other duller pieces. The china dish has a blue and white floral pattern of the typical of the late 19th century. </a:t>
            </a:r>
          </a:p>
          <a:p>
            <a:endParaRPr lang="en-CA" dirty="0"/>
          </a:p>
        </p:txBody>
      </p:sp>
    </p:spTree>
    <p:extLst>
      <p:ext uri="{BB962C8B-B14F-4D97-AF65-F5344CB8AC3E}">
        <p14:creationId xmlns:p14="http://schemas.microsoft.com/office/powerpoint/2010/main" val="3682808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IMG_8589.JPG"/>
          <p:cNvPicPr>
            <a:picLocks noGrp="1" noChangeAspect="1"/>
          </p:cNvPicPr>
          <p:nvPr>
            <p:ph idx="1"/>
          </p:nvPr>
        </p:nvPicPr>
        <p:blipFill>
          <a:blip r:embed="rId2" cstate="email">
            <a:extLst>
              <a:ext uri="{28A0092B-C50C-407E-A947-70E740481C1C}">
                <a14:useLocalDpi xmlns:a14="http://schemas.microsoft.com/office/drawing/2010/main" val="0"/>
              </a:ext>
            </a:extLst>
          </a:blip>
          <a:srcRect t="18900" b="18900"/>
          <a:stretch>
            <a:fillRect/>
          </a:stretch>
        </p:blipFill>
        <p:spPr/>
      </p:pic>
    </p:spTree>
    <p:extLst>
      <p:ext uri="{BB962C8B-B14F-4D97-AF65-F5344CB8AC3E}">
        <p14:creationId xmlns:p14="http://schemas.microsoft.com/office/powerpoint/2010/main" val="2910376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8594.JPG"/>
          <p:cNvPicPr>
            <a:picLocks noGrp="1" noChangeAspect="1"/>
          </p:cNvPicPr>
          <p:nvPr>
            <p:ph idx="1"/>
          </p:nvPr>
        </p:nvPicPr>
        <p:blipFill>
          <a:blip r:embed="rId2" cstate="email">
            <a:extLst>
              <a:ext uri="{28A0092B-C50C-407E-A947-70E740481C1C}">
                <a14:useLocalDpi xmlns:a14="http://schemas.microsoft.com/office/drawing/2010/main" val="0"/>
              </a:ext>
            </a:extLst>
          </a:blip>
          <a:srcRect l="598" r="598"/>
          <a:stretch>
            <a:fillRect/>
          </a:stretch>
        </p:blipFill>
        <p:spPr/>
      </p:pic>
    </p:spTree>
    <p:extLst>
      <p:ext uri="{BB962C8B-B14F-4D97-AF65-F5344CB8AC3E}">
        <p14:creationId xmlns:p14="http://schemas.microsoft.com/office/powerpoint/2010/main" val="141508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8602.JPG"/>
          <p:cNvPicPr>
            <a:picLocks noGrp="1" noChangeAspect="1"/>
          </p:cNvPicPr>
          <p:nvPr>
            <p:ph idx="1"/>
          </p:nvPr>
        </p:nvPicPr>
        <p:blipFill>
          <a:blip r:embed="rId2" cstate="email">
            <a:extLst>
              <a:ext uri="{28A0092B-C50C-407E-A947-70E740481C1C}">
                <a14:useLocalDpi xmlns:a14="http://schemas.microsoft.com/office/drawing/2010/main" val="0"/>
              </a:ext>
            </a:extLst>
          </a:blip>
          <a:srcRect l="1123" r="1123"/>
          <a:stretch>
            <a:fillRect/>
          </a:stretch>
        </p:blipFill>
        <p:spPr/>
      </p:pic>
    </p:spTree>
    <p:extLst>
      <p:ext uri="{BB962C8B-B14F-4D97-AF65-F5344CB8AC3E}">
        <p14:creationId xmlns:p14="http://schemas.microsoft.com/office/powerpoint/2010/main" val="137332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Oil Lamp</a:t>
            </a:r>
          </a:p>
        </p:txBody>
      </p:sp>
      <p:pic>
        <p:nvPicPr>
          <p:cNvPr id="6" name="Content Placeholder 5" descr="IMG_8635.JPG"/>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t="16399" b="3301"/>
          <a:stretch/>
        </p:blipFill>
        <p:spPr/>
      </p:pic>
    </p:spTree>
    <p:extLst>
      <p:ext uri="{BB962C8B-B14F-4D97-AF65-F5344CB8AC3E}">
        <p14:creationId xmlns:p14="http://schemas.microsoft.com/office/powerpoint/2010/main" val="344869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9330" y="1689652"/>
            <a:ext cx="9034670" cy="4376186"/>
          </a:xfrm>
        </p:spPr>
        <p:txBody>
          <a:bodyPr/>
          <a:lstStyle/>
          <a:p>
            <a:r>
              <a:rPr lang="en-CA" dirty="0"/>
              <a:t>This Oil Lamp is called a </a:t>
            </a:r>
            <a:r>
              <a:rPr lang="en-CA" dirty="0" err="1"/>
              <a:t>diya</a:t>
            </a:r>
            <a:r>
              <a:rPr lang="en-CA" dirty="0"/>
              <a:t> which is a lamp designed for ceremonial purposes. The </a:t>
            </a:r>
            <a:r>
              <a:rPr lang="en-CA" dirty="0" err="1"/>
              <a:t>diya</a:t>
            </a:r>
            <a:r>
              <a:rPr lang="en-CA" dirty="0"/>
              <a:t> is constructed in three different parts, the bottom or base, the middle, and the top. Each part of the </a:t>
            </a:r>
            <a:r>
              <a:rPr lang="en-CA" dirty="0" err="1"/>
              <a:t>diya</a:t>
            </a:r>
            <a:r>
              <a:rPr lang="en-CA" dirty="0"/>
              <a:t> is shaped and decorated to most likely represent a piece of cultural significance. The object is made of brass, which is a copper/zinc alloy. </a:t>
            </a:r>
          </a:p>
          <a:p>
            <a:endParaRPr lang="en-CA" dirty="0"/>
          </a:p>
        </p:txBody>
      </p:sp>
    </p:spTree>
    <p:extLst>
      <p:ext uri="{BB962C8B-B14F-4D97-AF65-F5344CB8AC3E}">
        <p14:creationId xmlns:p14="http://schemas.microsoft.com/office/powerpoint/2010/main" val="1885439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8631.JPG"/>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t="21302" b="14612"/>
          <a:stretch/>
        </p:blipFill>
        <p:spPr/>
      </p:pic>
    </p:spTree>
    <p:extLst>
      <p:ext uri="{BB962C8B-B14F-4D97-AF65-F5344CB8AC3E}">
        <p14:creationId xmlns:p14="http://schemas.microsoft.com/office/powerpoint/2010/main" val="372120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8642.JPG"/>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t="20380" b="18327"/>
          <a:stretch/>
        </p:blipFill>
        <p:spPr>
          <a:xfrm>
            <a:off x="538149" y="1750767"/>
            <a:ext cx="8040886" cy="4764039"/>
          </a:xfrm>
        </p:spPr>
      </p:pic>
    </p:spTree>
    <p:extLst>
      <p:ext uri="{BB962C8B-B14F-4D97-AF65-F5344CB8AC3E}">
        <p14:creationId xmlns:p14="http://schemas.microsoft.com/office/powerpoint/2010/main" val="384740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8647.JPG"/>
          <p:cNvPicPr>
            <a:picLocks noGrp="1" noChangeAspect="1"/>
          </p:cNvPicPr>
          <p:nvPr>
            <p:ph idx="1"/>
          </p:nvPr>
        </p:nvPicPr>
        <p:blipFill>
          <a:blip r:embed="rId2" cstate="email">
            <a:extLst>
              <a:ext uri="{28A0092B-C50C-407E-A947-70E740481C1C}">
                <a14:useLocalDpi xmlns:a14="http://schemas.microsoft.com/office/drawing/2010/main" val="0"/>
              </a:ext>
            </a:extLst>
          </a:blip>
          <a:srcRect t="18665" b="18665"/>
          <a:stretch>
            <a:fillRect/>
          </a:stretch>
        </p:blipFill>
        <p:spPr/>
      </p:pic>
    </p:spTree>
    <p:extLst>
      <p:ext uri="{BB962C8B-B14F-4D97-AF65-F5344CB8AC3E}">
        <p14:creationId xmlns:p14="http://schemas.microsoft.com/office/powerpoint/2010/main" val="362127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a:t>
            </a:r>
          </a:p>
        </p:txBody>
      </p:sp>
      <p:sp>
        <p:nvSpPr>
          <p:cNvPr id="3" name="Content Placeholder 2"/>
          <p:cNvSpPr>
            <a:spLocks noGrp="1"/>
          </p:cNvSpPr>
          <p:nvPr>
            <p:ph idx="1"/>
          </p:nvPr>
        </p:nvSpPr>
        <p:spPr/>
        <p:txBody>
          <a:bodyPr>
            <a:normAutofit fontScale="55000" lnSpcReduction="20000"/>
          </a:bodyPr>
          <a:lstStyle/>
          <a:p>
            <a:r>
              <a:rPr lang="en-CA" dirty="0"/>
              <a:t>“The Family.” </a:t>
            </a:r>
            <a:r>
              <a:rPr lang="en-CA" i="1" dirty="0"/>
              <a:t>Eldon House.</a:t>
            </a:r>
            <a:r>
              <a:rPr lang="en-CA" dirty="0"/>
              <a:t> last modified 2016. </a:t>
            </a:r>
            <a:r>
              <a:rPr lang="en-CA" u="sng" dirty="0">
                <a:hlinkClick r:id="rId2"/>
              </a:rPr>
              <a:t>http://www.eldonhouse.ca/eldon-house/the-family/</a:t>
            </a:r>
            <a:endParaRPr lang="en-CA" dirty="0"/>
          </a:p>
          <a:p>
            <a:r>
              <a:rPr lang="en-CA" i="1" dirty="0"/>
              <a:t>Wallace Janis. </a:t>
            </a:r>
            <a:r>
              <a:rPr lang="en-CA" dirty="0"/>
              <a:t>“It was a lived-in house.” </a:t>
            </a:r>
            <a:r>
              <a:rPr lang="en-CA" i="1" dirty="0"/>
              <a:t>The London Free Press</a:t>
            </a:r>
            <a:r>
              <a:rPr lang="en-CA" dirty="0"/>
              <a:t>. last modified January 23, 2010. </a:t>
            </a:r>
            <a:r>
              <a:rPr lang="en-CA" dirty="0">
                <a:hlinkClick r:id="rId3"/>
              </a:rPr>
              <a:t>http://www.lfpress.com/homes/news/2010/01/14/12470646.html</a:t>
            </a:r>
            <a:endParaRPr lang="en-CA" dirty="0"/>
          </a:p>
          <a:p>
            <a:r>
              <a:rPr lang="en-CA" dirty="0"/>
              <a:t>Von </a:t>
            </a:r>
            <a:r>
              <a:rPr lang="en-CA" dirty="0" err="1"/>
              <a:t>Glasenapp</a:t>
            </a:r>
            <a:r>
              <a:rPr lang="en-CA" dirty="0"/>
              <a:t>, </a:t>
            </a:r>
            <a:r>
              <a:rPr lang="en-CA" dirty="0" err="1"/>
              <a:t>Helmuth</a:t>
            </a:r>
            <a:r>
              <a:rPr lang="en-CA" dirty="0"/>
              <a:t>. Jainism: An Indian Religion of Salvation. Delhi: </a:t>
            </a:r>
            <a:r>
              <a:rPr lang="en-CA" dirty="0" err="1"/>
              <a:t>Motilal</a:t>
            </a:r>
            <a:r>
              <a:rPr lang="en-CA" dirty="0"/>
              <a:t> </a:t>
            </a:r>
            <a:r>
              <a:rPr lang="en-CA" dirty="0" err="1"/>
              <a:t>Banarsidass</a:t>
            </a:r>
            <a:r>
              <a:rPr lang="en-CA" dirty="0"/>
              <a:t>, 1999.</a:t>
            </a:r>
          </a:p>
          <a:p>
            <a:r>
              <a:rPr lang="en-CA" dirty="0"/>
              <a:t>Berry, Thomas. Religions of India: Hinduism, Yoga, Buddhism. New York: Columbia University Press, 1996.</a:t>
            </a:r>
          </a:p>
          <a:p>
            <a:r>
              <a:rPr lang="en-CA" dirty="0"/>
              <a:t>John Fuller, Christopher. The Camphor Flame: Popular Hinduism and Society in India. New Jersey: Princeton University Press, 2004.</a:t>
            </a:r>
          </a:p>
          <a:p>
            <a:r>
              <a:rPr lang="en-CA" dirty="0" err="1"/>
              <a:t>Allocco</a:t>
            </a:r>
            <a:r>
              <a:rPr lang="en-CA" dirty="0"/>
              <a:t>, Amy. "Snakes, Goddesses, and Anthills: Modern Challenges and Women's Ritual Responses in Contemporary South India." University of Florida, 2009.</a:t>
            </a:r>
          </a:p>
          <a:p>
            <a:r>
              <a:rPr lang="en-CA" dirty="0"/>
              <a:t>Fergusson, James. Tree and Serpent Worship: Or, Illustrations of Mythology and Art in India. New Delhi: Asian Educational Services, 2004.</a:t>
            </a:r>
          </a:p>
          <a:p>
            <a:endParaRPr lang="en-CA" dirty="0"/>
          </a:p>
          <a:p>
            <a:endParaRPr lang="en-CA" dirty="0"/>
          </a:p>
          <a:p>
            <a:pPr marL="0" indent="0">
              <a:buNone/>
            </a:pPr>
            <a:endParaRPr lang="en-US" dirty="0"/>
          </a:p>
        </p:txBody>
      </p:sp>
    </p:spTree>
    <p:extLst>
      <p:ext uri="{BB962C8B-B14F-4D97-AF65-F5344CB8AC3E}">
        <p14:creationId xmlns:p14="http://schemas.microsoft.com/office/powerpoint/2010/main" val="109944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Harris Family</a:t>
            </a:r>
          </a:p>
        </p:txBody>
      </p:sp>
      <p:pic>
        <p:nvPicPr>
          <p:cNvPr id="4" name="Content Placeholder 3" descr="eh_house_illo.png"/>
          <p:cNvPicPr>
            <a:picLocks noGrp="1" noChangeAspect="1"/>
          </p:cNvPicPr>
          <p:nvPr>
            <p:ph idx="1"/>
          </p:nvPr>
        </p:nvPicPr>
        <p:blipFill>
          <a:blip r:embed="rId2">
            <a:extLst>
              <a:ext uri="{28A0092B-C50C-407E-A947-70E740481C1C}">
                <a14:useLocalDpi xmlns:a14="http://schemas.microsoft.com/office/drawing/2010/main" val="0"/>
              </a:ext>
            </a:extLst>
          </a:blip>
          <a:srcRect t="1718" b="1718"/>
          <a:stretch>
            <a:fillRect/>
          </a:stretch>
        </p:blipFill>
        <p:spPr>
          <a:xfrm>
            <a:off x="602856" y="2025521"/>
            <a:ext cx="7747335" cy="4147093"/>
          </a:xfrm>
        </p:spPr>
      </p:pic>
    </p:spTree>
    <p:extLst>
      <p:ext uri="{BB962C8B-B14F-4D97-AF65-F5344CB8AC3E}">
        <p14:creationId xmlns:p14="http://schemas.microsoft.com/office/powerpoint/2010/main" val="426123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Continued</a:t>
            </a:r>
          </a:p>
        </p:txBody>
      </p:sp>
      <p:sp>
        <p:nvSpPr>
          <p:cNvPr id="3" name="Content Placeholder 2"/>
          <p:cNvSpPr>
            <a:spLocks noGrp="1"/>
          </p:cNvSpPr>
          <p:nvPr>
            <p:ph idx="1"/>
          </p:nvPr>
        </p:nvSpPr>
        <p:spPr/>
        <p:txBody>
          <a:bodyPr>
            <a:normAutofit fontScale="62500" lnSpcReduction="20000"/>
          </a:bodyPr>
          <a:lstStyle/>
          <a:p>
            <a:r>
              <a:rPr lang="en-CA" dirty="0"/>
              <a:t>Gillette, Maris. "Copying, Counterfeiting, and Capitalism in Contemporary China: Jingdezhen’s Porcelain Industry." Modern China 36, no. 4 (2010): 367-403. doi:10.1177/0097700410369880.</a:t>
            </a:r>
          </a:p>
          <a:p>
            <a:r>
              <a:rPr lang="en-CA" dirty="0" err="1"/>
              <a:t>Nagatake</a:t>
            </a:r>
            <a:r>
              <a:rPr lang="en-CA" dirty="0"/>
              <a:t>, Takeshi. Classic Japanese Porcelain: </a:t>
            </a:r>
            <a:r>
              <a:rPr lang="en-CA" dirty="0" err="1"/>
              <a:t>Imari</a:t>
            </a:r>
            <a:r>
              <a:rPr lang="en-CA" dirty="0"/>
              <a:t> and </a:t>
            </a:r>
            <a:r>
              <a:rPr lang="en-CA" dirty="0" err="1"/>
              <a:t>Kakiemon</a:t>
            </a:r>
            <a:r>
              <a:rPr lang="en-CA" dirty="0"/>
              <a:t>. Tokyo: </a:t>
            </a:r>
            <a:r>
              <a:rPr lang="en-CA" dirty="0" err="1"/>
              <a:t>Kondasha</a:t>
            </a:r>
            <a:r>
              <a:rPr lang="en-CA" dirty="0"/>
              <a:t> International, 2003. </a:t>
            </a:r>
          </a:p>
          <a:p>
            <a:r>
              <a:rPr lang="en-CA" dirty="0" err="1"/>
              <a:t>Impey</a:t>
            </a:r>
            <a:r>
              <a:rPr lang="en-CA" dirty="0"/>
              <a:t>, Oliver. "Japanese Export Art of the Edo Period and Its Influence on European Art." Modern Asian Studies 18, no. 4 (1984): 685-97. </a:t>
            </a:r>
            <a:r>
              <a:rPr lang="en-CA" u="sng" dirty="0">
                <a:hlinkClick r:id="rId2"/>
              </a:rPr>
              <a:t>http://www.jstor.org/stable/312344</a:t>
            </a:r>
            <a:r>
              <a:rPr lang="en-CA" dirty="0"/>
              <a:t>.</a:t>
            </a:r>
          </a:p>
          <a:p>
            <a:r>
              <a:rPr lang="en-CA" dirty="0"/>
              <a:t>Finlay, Robert. "The Pilgrim Art: The Culture of Porcelain in World History." Journal of World History 9, no. 2 (1998): 141-87. </a:t>
            </a:r>
            <a:r>
              <a:rPr lang="en-CA" u="sng" dirty="0">
                <a:hlinkClick r:id="rId3"/>
              </a:rPr>
              <a:t>http://www.jstor.org/stable/20078727</a:t>
            </a:r>
            <a:r>
              <a:rPr lang="en-CA" dirty="0"/>
              <a:t>.</a:t>
            </a:r>
          </a:p>
          <a:p>
            <a:r>
              <a:rPr lang="en-CA" dirty="0"/>
              <a:t>D. </a:t>
            </a:r>
            <a:r>
              <a:rPr lang="en-CA" dirty="0" err="1"/>
              <a:t>Gihwala</a:t>
            </a:r>
            <a:r>
              <a:rPr lang="en-CA" dirty="0"/>
              <a:t>, L. Jacobson, M. </a:t>
            </a:r>
            <a:r>
              <a:rPr lang="en-CA" dirty="0" err="1"/>
              <a:t>Peisach</a:t>
            </a:r>
            <a:r>
              <a:rPr lang="en-CA" dirty="0"/>
              <a:t>, C. A. Pineda, and H. N. </a:t>
            </a:r>
            <a:r>
              <a:rPr lang="en-CA" dirty="0" err="1"/>
              <a:t>Vos</a:t>
            </a:r>
            <a:r>
              <a:rPr lang="en-CA" dirty="0"/>
              <a:t>. "Analysis of Chinese Porcelains and Ceramics." The South African Archaeological Bulletin 40, no. 142 (1985): 96-99. doi:10.2307/3888454.</a:t>
            </a:r>
          </a:p>
          <a:p>
            <a:endParaRPr lang="en-CA" dirty="0"/>
          </a:p>
          <a:p>
            <a:endParaRPr lang="en-US" dirty="0"/>
          </a:p>
        </p:txBody>
      </p:sp>
    </p:spTree>
    <p:extLst>
      <p:ext uri="{BB962C8B-B14F-4D97-AF65-F5344CB8AC3E}">
        <p14:creationId xmlns:p14="http://schemas.microsoft.com/office/powerpoint/2010/main" val="2734430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Continued </a:t>
            </a:r>
          </a:p>
        </p:txBody>
      </p:sp>
      <p:sp>
        <p:nvSpPr>
          <p:cNvPr id="3" name="Content Placeholder 2"/>
          <p:cNvSpPr>
            <a:spLocks noGrp="1"/>
          </p:cNvSpPr>
          <p:nvPr>
            <p:ph idx="1"/>
          </p:nvPr>
        </p:nvSpPr>
        <p:spPr/>
        <p:txBody>
          <a:bodyPr>
            <a:normAutofit fontScale="70000" lnSpcReduction="20000"/>
          </a:bodyPr>
          <a:lstStyle/>
          <a:p>
            <a:r>
              <a:rPr lang="en-US" dirty="0"/>
              <a:t>Marsh, Madeleine. Compacts and Cosmetics: Beauty from Victorian Times to the Present Day. Casemate Publishers, 2014. 48-52. 	</a:t>
            </a:r>
            <a:r>
              <a:rPr lang="en-US" dirty="0" err="1"/>
              <a:t>ttps</a:t>
            </a:r>
            <a:r>
              <a:rPr lang="en-US" dirty="0"/>
              <a:t>://</a:t>
            </a:r>
            <a:r>
              <a:rPr lang="en-US" dirty="0" err="1"/>
              <a:t>books.google.ca</a:t>
            </a:r>
            <a:r>
              <a:rPr lang="en-US" dirty="0"/>
              <a:t>/</a:t>
            </a:r>
            <a:r>
              <a:rPr lang="en-US" dirty="0" err="1"/>
              <a:t>books?id</a:t>
            </a:r>
            <a:r>
              <a:rPr lang="en-US" dirty="0"/>
              <a:t>=</a:t>
            </a:r>
            <a:r>
              <a:rPr lang="en-US" dirty="0" err="1"/>
              <a:t>mkzWCwAAQBAJ&amp;printsec</a:t>
            </a:r>
            <a:r>
              <a:rPr lang="en-US" dirty="0"/>
              <a:t>=</a:t>
            </a:r>
            <a:r>
              <a:rPr lang="en-US" dirty="0" err="1"/>
              <a:t>frontcover#v</a:t>
            </a:r>
            <a:r>
              <a:rPr lang="en-US" dirty="0"/>
              <a:t>=</a:t>
            </a:r>
            <a:r>
              <a:rPr lang="en-US" dirty="0" err="1"/>
              <a:t>onepage</a:t>
            </a:r>
            <a:r>
              <a:rPr lang="en-US" dirty="0"/>
              <a:t>&amp;	</a:t>
            </a:r>
            <a:r>
              <a:rPr lang="en-US" dirty="0" err="1"/>
              <a:t>q&amp;f</a:t>
            </a:r>
            <a:r>
              <a:rPr lang="en-US" dirty="0"/>
              <a:t>=false.</a:t>
            </a:r>
            <a:endParaRPr lang="en-CA" dirty="0"/>
          </a:p>
          <a:p>
            <a:r>
              <a:rPr lang="en-US" dirty="0" err="1"/>
              <a:t>Nagatake</a:t>
            </a:r>
            <a:r>
              <a:rPr lang="en-US" dirty="0"/>
              <a:t>, Takeshi. Classic Japanese Porcelain: </a:t>
            </a:r>
            <a:r>
              <a:rPr lang="en-US" dirty="0" err="1"/>
              <a:t>Imari</a:t>
            </a:r>
            <a:r>
              <a:rPr lang="en-US" dirty="0"/>
              <a:t> and </a:t>
            </a:r>
            <a:r>
              <a:rPr lang="en-US" dirty="0" err="1"/>
              <a:t>Kakiemon</a:t>
            </a:r>
            <a:r>
              <a:rPr lang="en-US" dirty="0"/>
              <a:t>. Tokyo: </a:t>
            </a:r>
            <a:r>
              <a:rPr lang="en-US" dirty="0" err="1"/>
              <a:t>Kondasha</a:t>
            </a:r>
            <a:r>
              <a:rPr lang="en-US" dirty="0"/>
              <a:t> International, 2003. </a:t>
            </a:r>
            <a:endParaRPr lang="en-CA" dirty="0"/>
          </a:p>
          <a:p>
            <a:r>
              <a:rPr lang="en-US" dirty="0"/>
              <a:t>“The Family.” Eldon House. last modified 2016. </a:t>
            </a:r>
            <a:r>
              <a:rPr lang="en-US" dirty="0">
                <a:hlinkClick r:id="rId2"/>
              </a:rPr>
              <a:t>http://www.eldonhouse.ca/eldon-house/the-</a:t>
            </a:r>
            <a:r>
              <a:rPr lang="en-US" dirty="0"/>
              <a:t>family/</a:t>
            </a:r>
            <a:endParaRPr lang="en-CA" dirty="0"/>
          </a:p>
          <a:p>
            <a:r>
              <a:rPr lang="en-US" dirty="0"/>
              <a:t>Von </a:t>
            </a:r>
            <a:r>
              <a:rPr lang="en-US" dirty="0" err="1"/>
              <a:t>Glasenapp</a:t>
            </a:r>
            <a:r>
              <a:rPr lang="en-US" dirty="0"/>
              <a:t>, </a:t>
            </a:r>
            <a:r>
              <a:rPr lang="en-US" dirty="0" err="1"/>
              <a:t>Helmuth</a:t>
            </a:r>
            <a:r>
              <a:rPr lang="en-US" dirty="0"/>
              <a:t>. Jainism: An Indian Religion of Salvation. Delhi: </a:t>
            </a:r>
            <a:r>
              <a:rPr lang="en-US" dirty="0" err="1"/>
              <a:t>Motilal</a:t>
            </a:r>
            <a:r>
              <a:rPr lang="en-US" dirty="0"/>
              <a:t> </a:t>
            </a:r>
            <a:r>
              <a:rPr lang="en-US" dirty="0" err="1"/>
              <a:t>Banarsidass</a:t>
            </a:r>
            <a:r>
              <a:rPr lang="en-US" dirty="0"/>
              <a:t>, 1999.</a:t>
            </a:r>
            <a:endParaRPr lang="en-CA" dirty="0"/>
          </a:p>
          <a:p>
            <a:r>
              <a:rPr lang="en-US" dirty="0"/>
              <a:t>Wallace Janis. “It was a lived-in house.” The London Free Press. last modified January 23, 2010. 	http://</a:t>
            </a:r>
            <a:r>
              <a:rPr lang="en-US" dirty="0" err="1"/>
              <a:t>www.lfpress.com</a:t>
            </a:r>
            <a:r>
              <a:rPr lang="en-US" dirty="0"/>
              <a:t>/homes/news/2010/01/14/12470646.html</a:t>
            </a:r>
            <a:endParaRPr lang="en-CA" dirty="0"/>
          </a:p>
          <a:p>
            <a:endParaRPr lang="en-US" dirty="0"/>
          </a:p>
        </p:txBody>
      </p:sp>
    </p:spTree>
    <p:extLst>
      <p:ext uri="{BB962C8B-B14F-4D97-AF65-F5344CB8AC3E}">
        <p14:creationId xmlns:p14="http://schemas.microsoft.com/office/powerpoint/2010/main" val="3399916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Objects: </a:t>
            </a:r>
          </a:p>
        </p:txBody>
      </p:sp>
      <p:pic>
        <p:nvPicPr>
          <p:cNvPr id="4" name="Content Placeholder 3" descr="IMG_8582.JPG"/>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l="-2414" t="-4808" r="2414" b="1"/>
          <a:stretch/>
        </p:blipFill>
        <p:spPr>
          <a:xfrm>
            <a:off x="718434" y="1468559"/>
            <a:ext cx="7527041" cy="5205404"/>
          </a:xfrm>
        </p:spPr>
      </p:pic>
    </p:spTree>
    <p:extLst>
      <p:ext uri="{BB962C8B-B14F-4D97-AF65-F5344CB8AC3E}">
        <p14:creationId xmlns:p14="http://schemas.microsoft.com/office/powerpoint/2010/main" val="200004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The Objects:</a:t>
            </a:r>
          </a:p>
        </p:txBody>
      </p:sp>
      <p:sp>
        <p:nvSpPr>
          <p:cNvPr id="3" name="Content Placeholder 2"/>
          <p:cNvSpPr>
            <a:spLocks noGrp="1"/>
          </p:cNvSpPr>
          <p:nvPr>
            <p:ph idx="1"/>
          </p:nvPr>
        </p:nvSpPr>
        <p:spPr/>
        <p:txBody>
          <a:bodyPr/>
          <a:lstStyle/>
          <a:p>
            <a:r>
              <a:rPr lang="en-US" dirty="0"/>
              <a:t>Porcelain dish</a:t>
            </a:r>
          </a:p>
          <a:p>
            <a:r>
              <a:rPr lang="en-US" dirty="0"/>
              <a:t>Brush</a:t>
            </a:r>
          </a:p>
          <a:p>
            <a:r>
              <a:rPr lang="en-US" dirty="0"/>
              <a:t>Oil Dish </a:t>
            </a:r>
          </a:p>
        </p:txBody>
      </p:sp>
    </p:spTree>
    <p:extLst>
      <p:ext uri="{BB962C8B-B14F-4D97-AF65-F5344CB8AC3E}">
        <p14:creationId xmlns:p14="http://schemas.microsoft.com/office/powerpoint/2010/main" val="293466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Hair Brush</a:t>
            </a:r>
          </a:p>
        </p:txBody>
      </p:sp>
      <p:pic>
        <p:nvPicPr>
          <p:cNvPr id="4" name="Content Placeholder 3" descr="IMG_8621.JPG"/>
          <p:cNvPicPr>
            <a:picLocks noGrp="1" noChangeAspect="1"/>
          </p:cNvPicPr>
          <p:nvPr>
            <p:ph idx="1"/>
          </p:nvPr>
        </p:nvPicPr>
        <p:blipFill>
          <a:blip r:embed="rId2" cstate="email">
            <a:extLst>
              <a:ext uri="{28A0092B-C50C-407E-A947-70E740481C1C}">
                <a14:useLocalDpi xmlns:a14="http://schemas.microsoft.com/office/drawing/2010/main" val="0"/>
              </a:ext>
            </a:extLst>
          </a:blip>
          <a:srcRect t="9850" b="9850"/>
          <a:stretch>
            <a:fillRect/>
          </a:stretch>
        </p:blipFill>
        <p:spPr/>
      </p:pic>
    </p:spTree>
    <p:extLst>
      <p:ext uri="{BB962C8B-B14F-4D97-AF65-F5344CB8AC3E}">
        <p14:creationId xmlns:p14="http://schemas.microsoft.com/office/powerpoint/2010/main" val="207046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89452" y="1918252"/>
            <a:ext cx="9054548" cy="4147586"/>
          </a:xfrm>
        </p:spPr>
        <p:txBody>
          <a:bodyPr/>
          <a:lstStyle/>
          <a:p>
            <a:r>
              <a:rPr lang="en-CA" dirty="0"/>
              <a:t>This hairbrush was purchased by the Harris family in Japan in 1897 on their world tour. The brush would have been part of a vanity set of the same pattern and design consisting of combs, other brushes and a mirror. The brush’s handle and back is made of a single piece of ivory. The brush would have been handmade and carved by Japanese craftsmen. </a:t>
            </a:r>
          </a:p>
          <a:p>
            <a:endParaRPr lang="en-CA" dirty="0"/>
          </a:p>
        </p:txBody>
      </p:sp>
    </p:spTree>
    <p:extLst>
      <p:ext uri="{BB962C8B-B14F-4D97-AF65-F5344CB8AC3E}">
        <p14:creationId xmlns:p14="http://schemas.microsoft.com/office/powerpoint/2010/main" val="710771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8614.JPG"/>
          <p:cNvPicPr>
            <a:picLocks noGrp="1" noChangeAspect="1"/>
          </p:cNvPicPr>
          <p:nvPr>
            <p:ph idx="1"/>
          </p:nvPr>
        </p:nvPicPr>
        <p:blipFill>
          <a:blip r:embed="rId2" cstate="email">
            <a:extLst>
              <a:ext uri="{28A0092B-C50C-407E-A947-70E740481C1C}">
                <a14:useLocalDpi xmlns:a14="http://schemas.microsoft.com/office/drawing/2010/main" val="0"/>
              </a:ext>
            </a:extLst>
          </a:blip>
          <a:srcRect t="9850" b="9850"/>
          <a:stretch>
            <a:fillRect/>
          </a:stretch>
        </p:blipFill>
        <p:spPr/>
      </p:pic>
    </p:spTree>
    <p:extLst>
      <p:ext uri="{BB962C8B-B14F-4D97-AF65-F5344CB8AC3E}">
        <p14:creationId xmlns:p14="http://schemas.microsoft.com/office/powerpoint/2010/main" val="16951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8629.JPG"/>
          <p:cNvPicPr>
            <a:picLocks noGrp="1" noChangeAspect="1"/>
          </p:cNvPicPr>
          <p:nvPr>
            <p:ph idx="1"/>
          </p:nvPr>
        </p:nvPicPr>
        <p:blipFill>
          <a:blip r:embed="rId2" cstate="email">
            <a:extLst>
              <a:ext uri="{28A0092B-C50C-407E-A947-70E740481C1C}">
                <a14:useLocalDpi xmlns:a14="http://schemas.microsoft.com/office/drawing/2010/main" val="0"/>
              </a:ext>
            </a:extLst>
          </a:blip>
          <a:srcRect t="9542" b="9542"/>
          <a:stretch>
            <a:fillRect/>
          </a:stretch>
        </p:blipFill>
        <p:spPr/>
      </p:pic>
    </p:spTree>
    <p:extLst>
      <p:ext uri="{BB962C8B-B14F-4D97-AF65-F5344CB8AC3E}">
        <p14:creationId xmlns:p14="http://schemas.microsoft.com/office/powerpoint/2010/main" val="68386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Porcelain Dish</a:t>
            </a:r>
          </a:p>
        </p:txBody>
      </p:sp>
      <p:pic>
        <p:nvPicPr>
          <p:cNvPr id="4" name="Content Placeholder 3" descr="IMG_8608.JPG"/>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t="14100" b="-2236"/>
          <a:stretch/>
        </p:blipFill>
        <p:spPr>
          <a:xfrm>
            <a:off x="1078286" y="1744565"/>
            <a:ext cx="7167189" cy="4981577"/>
          </a:xfrm>
        </p:spPr>
      </p:pic>
    </p:spTree>
    <p:extLst>
      <p:ext uri="{BB962C8B-B14F-4D97-AF65-F5344CB8AC3E}">
        <p14:creationId xmlns:p14="http://schemas.microsoft.com/office/powerpoint/2010/main" val="256466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19228</TotalTime>
  <Words>680</Words>
  <Application>Microsoft Office PowerPoint</Application>
  <PresentationFormat>On-screen Show (4:3)</PresentationFormat>
  <Paragraphs>44</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Brush Script MT</vt:lpstr>
      <vt:lpstr>Calisto MT</vt:lpstr>
      <vt:lpstr>Capital</vt:lpstr>
      <vt:lpstr>Transatlantic Digital Historians Exhibit</vt:lpstr>
      <vt:lpstr>The Harris Family</vt:lpstr>
      <vt:lpstr>Our Objects: </vt:lpstr>
      <vt:lpstr>The Objects:</vt:lpstr>
      <vt:lpstr>The Hair Brush</vt:lpstr>
      <vt:lpstr>PowerPoint Presentation</vt:lpstr>
      <vt:lpstr>PowerPoint Presentation</vt:lpstr>
      <vt:lpstr>PowerPoint Presentation</vt:lpstr>
      <vt:lpstr>The Porcelain Dish</vt:lpstr>
      <vt:lpstr>PowerPoint Presentation</vt:lpstr>
      <vt:lpstr>PowerPoint Presentation</vt:lpstr>
      <vt:lpstr>PowerPoint Presentation</vt:lpstr>
      <vt:lpstr>PowerPoint Presentation</vt:lpstr>
      <vt:lpstr>The Oil Lamp</vt:lpstr>
      <vt:lpstr>PowerPoint Presentation</vt:lpstr>
      <vt:lpstr>PowerPoint Presentation</vt:lpstr>
      <vt:lpstr>PowerPoint Presentation</vt:lpstr>
      <vt:lpstr>PowerPoint Presentation</vt:lpstr>
      <vt:lpstr>Bibliography</vt:lpstr>
      <vt:lpstr>… Continued</vt:lpstr>
      <vt:lpstr>…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Transatlantic Digital Historians Exhibit</dc:title>
  <dc:creator>Chelsea Rutherford</dc:creator>
  <cp:lastModifiedBy>Amy Bell</cp:lastModifiedBy>
  <cp:revision>15</cp:revision>
  <dcterms:created xsi:type="dcterms:W3CDTF">2016-11-16T20:22:54Z</dcterms:created>
  <dcterms:modified xsi:type="dcterms:W3CDTF">2016-12-05T00:59:29Z</dcterms:modified>
</cp:coreProperties>
</file>